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94" r:id="rId2"/>
    <p:sldId id="295" r:id="rId3"/>
    <p:sldId id="323" r:id="rId4"/>
    <p:sldId id="309" r:id="rId5"/>
    <p:sldId id="261" r:id="rId6"/>
    <p:sldId id="318" r:id="rId7"/>
    <p:sldId id="314" r:id="rId8"/>
    <p:sldId id="317" r:id="rId9"/>
    <p:sldId id="320" r:id="rId10"/>
    <p:sldId id="260" r:id="rId11"/>
    <p:sldId id="301" r:id="rId12"/>
    <p:sldId id="302" r:id="rId13"/>
    <p:sldId id="293" r:id="rId14"/>
    <p:sldId id="257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92" r:id="rId23"/>
    <p:sldId id="284" r:id="rId24"/>
    <p:sldId id="324" r:id="rId25"/>
    <p:sldId id="303" r:id="rId26"/>
    <p:sldId id="304" r:id="rId27"/>
    <p:sldId id="305" r:id="rId28"/>
    <p:sldId id="306" r:id="rId29"/>
    <p:sldId id="325" r:id="rId30"/>
    <p:sldId id="326" r:id="rId31"/>
    <p:sldId id="313" r:id="rId32"/>
    <p:sldId id="327" r:id="rId33"/>
    <p:sldId id="328" r:id="rId34"/>
    <p:sldId id="307" r:id="rId35"/>
    <p:sldId id="308" r:id="rId36"/>
    <p:sldId id="354" r:id="rId37"/>
    <p:sldId id="355" r:id="rId38"/>
    <p:sldId id="329" r:id="rId39"/>
    <p:sldId id="330" r:id="rId40"/>
  </p:sldIdLst>
  <p:sldSz cx="9906000" cy="6858000" type="A4"/>
  <p:notesSz cx="6797675" cy="9874250"/>
  <p:defaultTextStyle>
    <a:defPPr>
      <a:defRPr lang="ru-RU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59" userDrawn="1">
          <p15:clr>
            <a:srgbClr val="A4A3A4"/>
          </p15:clr>
        </p15:guide>
        <p15:guide id="2" pos="27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10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>
      <p:cViewPr varScale="1">
        <p:scale>
          <a:sx n="86" d="100"/>
          <a:sy n="86" d="100"/>
        </p:scale>
        <p:origin x="-876" y="-90"/>
      </p:cViewPr>
      <p:guideLst>
        <p:guide orient="horz" pos="2159"/>
        <p:guide pos="275"/>
      </p:guideLst>
    </p:cSldViewPr>
  </p:slideViewPr>
  <p:outlineViewPr>
    <p:cViewPr>
      <p:scale>
        <a:sx n="33" d="100"/>
        <a:sy n="33" d="100"/>
      </p:scale>
      <p:origin x="246" y="318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18"/>
    </p:cViewPr>
  </p:sorterViewPr>
  <p:notesViewPr>
    <p:cSldViewPr>
      <p:cViewPr varScale="1">
        <p:scale>
          <a:sx n="64" d="100"/>
          <a:sy n="64" d="100"/>
        </p:scale>
        <p:origin x="-2904" y="-114"/>
      </p:cViewPr>
      <p:guideLst>
        <p:guide orient="horz" pos="3110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42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42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57758-2F89-4869-923E-EA2C5A9F9E21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406"/>
            <a:ext cx="2946400" cy="494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406"/>
            <a:ext cx="2946400" cy="494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CD3F1-B582-4A6E-AC2F-999A030A52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3966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3199A-A908-44FF-9950-A0B0BAFDDD24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27075" y="741363"/>
            <a:ext cx="5345113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8823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378823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3B6C19-AB9F-45A4-9D05-0127A2EEBA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8612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 txBox="1">
            <a:spLocks noGrp="1" noChangeArrowheads="1"/>
          </p:cNvSpPr>
          <p:nvPr/>
        </p:nvSpPr>
        <p:spPr bwMode="auto">
          <a:xfrm>
            <a:off x="3850444" y="9379650"/>
            <a:ext cx="2945659" cy="49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827" tIns="45414" rIns="90827" bIns="45414" anchor="b"/>
          <a:lstStyle/>
          <a:p>
            <a:pPr algn="r"/>
            <a:fld id="{7713D84E-89D8-4D45-9299-EFD29E29C165}" type="slidenum">
              <a:rPr lang="ru-RU" sz="1200"/>
              <a:pPr algn="r"/>
              <a:t>1</a:t>
            </a:fld>
            <a:endParaRPr lang="ru-RU" sz="1200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7075" y="741363"/>
            <a:ext cx="5348288" cy="3703637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692250"/>
            <a:ext cx="5438140" cy="4441715"/>
          </a:xfrm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3566641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F5757C-FAF8-43A4-A5C1-3519AFD38BAD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5906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F5757C-FAF8-43A4-A5C1-3519AFD38BAD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7803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 txBox="1">
            <a:spLocks noGrp="1" noChangeArrowheads="1"/>
          </p:cNvSpPr>
          <p:nvPr/>
        </p:nvSpPr>
        <p:spPr bwMode="auto">
          <a:xfrm>
            <a:off x="3850444" y="9379650"/>
            <a:ext cx="2945659" cy="49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827" tIns="45414" rIns="90827" bIns="45414" anchor="b"/>
          <a:lstStyle/>
          <a:p>
            <a:pPr algn="r"/>
            <a:fld id="{7713D84E-89D8-4D45-9299-EFD29E29C165}" type="slidenum">
              <a:rPr lang="ru-RU" sz="1200"/>
              <a:pPr algn="r"/>
              <a:t>2</a:t>
            </a:fld>
            <a:endParaRPr lang="ru-RU" sz="1200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7075" y="741363"/>
            <a:ext cx="5348288" cy="3703637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692250"/>
            <a:ext cx="5438140" cy="4441715"/>
          </a:xfrm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1624792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 txBox="1">
            <a:spLocks noGrp="1" noChangeArrowheads="1"/>
          </p:cNvSpPr>
          <p:nvPr/>
        </p:nvSpPr>
        <p:spPr bwMode="auto">
          <a:xfrm>
            <a:off x="3850444" y="9379650"/>
            <a:ext cx="2945659" cy="49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827" tIns="45414" rIns="90827" bIns="45414" anchor="b"/>
          <a:lstStyle/>
          <a:p>
            <a:pPr algn="r"/>
            <a:fld id="{7713D84E-89D8-4D45-9299-EFD29E29C165}" type="slidenum">
              <a:rPr lang="ru-RU" sz="1200"/>
              <a:pPr algn="r"/>
              <a:t>3</a:t>
            </a:fld>
            <a:endParaRPr lang="ru-RU" sz="1200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7075" y="741363"/>
            <a:ext cx="5348288" cy="3703637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692250"/>
            <a:ext cx="5438140" cy="4441715"/>
          </a:xfrm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3571446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27075" y="741363"/>
            <a:ext cx="5345113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B6C19-AB9F-45A4-9D05-0127A2EEBA4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62960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27075" y="741363"/>
            <a:ext cx="5345113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B6C19-AB9F-45A4-9D05-0127A2EEBA4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1500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B6C19-AB9F-45A4-9D05-0127A2EEBA48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27075" y="741363"/>
            <a:ext cx="5345113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B6C19-AB9F-45A4-9D05-0127A2EEBA48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0556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E2FAB8-30F0-47F5-84D8-7A3558C00D1B}" type="slidenum">
              <a:rPr lang="ru-RU" smtClean="0">
                <a:latin typeface="Arial" charset="0"/>
              </a:rPr>
              <a:pPr/>
              <a:t>32</a:t>
            </a:fld>
            <a:endParaRPr lang="ru-RU" smtClean="0">
              <a:latin typeface="Arial" charset="0"/>
            </a:endParaRPr>
          </a:p>
        </p:txBody>
      </p:sp>
      <p:sp>
        <p:nvSpPr>
          <p:cNvPr id="33795" name="Rectangle 7"/>
          <p:cNvSpPr txBox="1">
            <a:spLocks noGrp="1" noChangeArrowheads="1"/>
          </p:cNvSpPr>
          <p:nvPr/>
        </p:nvSpPr>
        <p:spPr bwMode="auto">
          <a:xfrm>
            <a:off x="5674434" y="13723835"/>
            <a:ext cx="4343480" cy="72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9751" tIns="69875" rIns="139751" bIns="69875" anchor="b"/>
          <a:lstStyle/>
          <a:p>
            <a:pPr algn="r"/>
            <a:fld id="{F91E7EB6-1941-4261-A452-29EE3C110E6B}" type="slidenum">
              <a:rPr lang="ru-RU" sz="1800"/>
              <a:pPr algn="r"/>
              <a:t>32</a:t>
            </a:fld>
            <a:endParaRPr lang="ru-RU" sz="1800" dirty="0"/>
          </a:p>
        </p:txBody>
      </p:sp>
      <p:sp>
        <p:nvSpPr>
          <p:cNvPr id="33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7600" y="1085850"/>
            <a:ext cx="7816850" cy="5411788"/>
          </a:xfrm>
          <a:ln w="12700" cap="flat"/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0953" y="6860765"/>
            <a:ext cx="7358397" cy="6502587"/>
          </a:xfrm>
          <a:solidFill>
            <a:srgbClr val="FFFFFF"/>
          </a:solidFill>
          <a:ln w="12700" cap="flat">
            <a:solidFill>
              <a:srgbClr val="000000"/>
            </a:solidFill>
          </a:ln>
        </p:spPr>
        <p:txBody>
          <a:bodyPr lIns="140281" tIns="70141" rIns="140281" bIns="70141"/>
          <a:lstStyle/>
          <a:p>
            <a:pPr eaLnBrk="1" hangingPunct="1"/>
            <a:endParaRPr lang="ru-RU" smtClean="0">
              <a:latin typeface="Arial" charset="0"/>
            </a:endParaRPr>
          </a:p>
        </p:txBody>
      </p:sp>
      <p:sp>
        <p:nvSpPr>
          <p:cNvPr id="33798" name="Верхний колонтитул 5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endParaRPr 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8890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E2FAB8-30F0-47F5-84D8-7A3558C00D1B}" type="slidenum">
              <a:rPr lang="ru-RU" smtClean="0">
                <a:latin typeface="Arial" charset="0"/>
              </a:rPr>
              <a:pPr/>
              <a:t>33</a:t>
            </a:fld>
            <a:endParaRPr lang="ru-RU" smtClean="0">
              <a:latin typeface="Arial" charset="0"/>
            </a:endParaRPr>
          </a:p>
        </p:txBody>
      </p:sp>
      <p:sp>
        <p:nvSpPr>
          <p:cNvPr id="33795" name="Rectangle 7"/>
          <p:cNvSpPr txBox="1">
            <a:spLocks noGrp="1" noChangeArrowheads="1"/>
          </p:cNvSpPr>
          <p:nvPr/>
        </p:nvSpPr>
        <p:spPr bwMode="auto">
          <a:xfrm>
            <a:off x="5674434" y="13723835"/>
            <a:ext cx="4343480" cy="72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9751" tIns="69875" rIns="139751" bIns="69875" anchor="b"/>
          <a:lstStyle/>
          <a:p>
            <a:pPr algn="r"/>
            <a:fld id="{F91E7EB6-1941-4261-A452-29EE3C110E6B}" type="slidenum">
              <a:rPr lang="ru-RU" sz="1800"/>
              <a:pPr algn="r"/>
              <a:t>33</a:t>
            </a:fld>
            <a:endParaRPr lang="ru-RU" sz="1800" dirty="0"/>
          </a:p>
        </p:txBody>
      </p:sp>
      <p:sp>
        <p:nvSpPr>
          <p:cNvPr id="33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7600" y="1085850"/>
            <a:ext cx="7816850" cy="5411788"/>
          </a:xfrm>
          <a:ln w="12700" cap="flat"/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0953" y="6860765"/>
            <a:ext cx="7358397" cy="6502587"/>
          </a:xfrm>
          <a:solidFill>
            <a:srgbClr val="FFFFFF"/>
          </a:solidFill>
          <a:ln w="12700" cap="flat">
            <a:solidFill>
              <a:srgbClr val="000000"/>
            </a:solidFill>
          </a:ln>
        </p:spPr>
        <p:txBody>
          <a:bodyPr lIns="140281" tIns="70141" rIns="140281" bIns="70141"/>
          <a:lstStyle/>
          <a:p>
            <a:pPr eaLnBrk="1" hangingPunct="1"/>
            <a:endParaRPr lang="ru-RU" smtClean="0">
              <a:latin typeface="Arial" charset="0"/>
            </a:endParaRPr>
          </a:p>
        </p:txBody>
      </p:sp>
      <p:sp>
        <p:nvSpPr>
          <p:cNvPr id="33798" name="Верхний колонтитул 5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endParaRPr 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9818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2" y="2130427"/>
            <a:ext cx="8420101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3" y="3886201"/>
            <a:ext cx="693419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98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97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96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95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94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93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92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91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4B486-427D-4274-B208-816BBE409A1C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B0D25-88AC-4BCB-BD7B-F5E5BA9175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2795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4B486-427D-4274-B208-816BBE409A1C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B0D25-88AC-4BCB-BD7B-F5E5BA9175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3285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940164" y="303213"/>
            <a:ext cx="1841897" cy="645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09310" y="303213"/>
            <a:ext cx="5365750" cy="645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4B486-427D-4274-B208-816BBE409A1C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B0D25-88AC-4BCB-BD7B-F5E5BA9175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4031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4B486-427D-4274-B208-816BBE409A1C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B0D25-88AC-4BCB-BD7B-F5E5BA9175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9807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2"/>
            <a:ext cx="8420101" cy="1362075"/>
          </a:xfrm>
        </p:spPr>
        <p:txBody>
          <a:bodyPr anchor="t"/>
          <a:lstStyle>
            <a:lvl1pPr algn="l">
              <a:defRPr sz="5282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4"/>
            <a:ext cx="8420101" cy="1500187"/>
          </a:xfrm>
        </p:spPr>
        <p:txBody>
          <a:bodyPr anchor="b"/>
          <a:lstStyle>
            <a:lvl1pPr marL="0" indent="0">
              <a:buNone/>
              <a:defRPr sz="2641">
                <a:solidFill>
                  <a:schemeClr val="tx1">
                    <a:tint val="75000"/>
                  </a:schemeClr>
                </a:solidFill>
              </a:defRPr>
            </a:lvl1pPr>
            <a:lvl2pPr marL="59894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2pPr>
            <a:lvl3pPr marL="1197896" indent="0">
              <a:buNone/>
              <a:defRPr sz="2091">
                <a:solidFill>
                  <a:schemeClr val="tx1">
                    <a:tint val="75000"/>
                  </a:schemeClr>
                </a:solidFill>
              </a:defRPr>
            </a:lvl3pPr>
            <a:lvl4pPr marL="1796845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4pPr>
            <a:lvl5pPr marL="2395793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5pPr>
            <a:lvl6pPr marL="2994740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6pPr>
            <a:lvl7pPr marL="3593688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7pPr>
            <a:lvl8pPr marL="4192636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8pPr>
            <a:lvl9pPr marL="4791585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4B486-427D-4274-B208-816BBE409A1C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B0D25-88AC-4BCB-BD7B-F5E5BA9175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9705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09314" y="1763713"/>
            <a:ext cx="3602964" cy="4991100"/>
          </a:xfrm>
        </p:spPr>
        <p:txBody>
          <a:bodyPr/>
          <a:lstStyle>
            <a:lvl1pPr>
              <a:defRPr sz="3632"/>
            </a:lvl1pPr>
            <a:lvl2pPr>
              <a:defRPr sz="3191"/>
            </a:lvl2pPr>
            <a:lvl3pPr>
              <a:defRPr sz="2641"/>
            </a:lvl3pPr>
            <a:lvl4pPr>
              <a:defRPr sz="2311"/>
            </a:lvl4pPr>
            <a:lvl5pPr>
              <a:defRPr sz="2311"/>
            </a:lvl5pPr>
            <a:lvl6pPr>
              <a:defRPr sz="2311"/>
            </a:lvl6pPr>
            <a:lvl7pPr>
              <a:defRPr sz="2311"/>
            </a:lvl7pPr>
            <a:lvl8pPr>
              <a:defRPr sz="2311"/>
            </a:lvl8pPr>
            <a:lvl9pPr>
              <a:defRPr sz="231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7374" y="1763713"/>
            <a:ext cx="3604684" cy="4991100"/>
          </a:xfrm>
        </p:spPr>
        <p:txBody>
          <a:bodyPr/>
          <a:lstStyle>
            <a:lvl1pPr>
              <a:defRPr sz="3632"/>
            </a:lvl1pPr>
            <a:lvl2pPr>
              <a:defRPr sz="3191"/>
            </a:lvl2pPr>
            <a:lvl3pPr>
              <a:defRPr sz="2641"/>
            </a:lvl3pPr>
            <a:lvl4pPr>
              <a:defRPr sz="2311"/>
            </a:lvl4pPr>
            <a:lvl5pPr>
              <a:defRPr sz="2311"/>
            </a:lvl5pPr>
            <a:lvl6pPr>
              <a:defRPr sz="2311"/>
            </a:lvl6pPr>
            <a:lvl7pPr>
              <a:defRPr sz="2311"/>
            </a:lvl7pPr>
            <a:lvl8pPr>
              <a:defRPr sz="2311"/>
            </a:lvl8pPr>
            <a:lvl9pPr>
              <a:defRPr sz="231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4B486-427D-4274-B208-816BBE409A1C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B0D25-88AC-4BCB-BD7B-F5E5BA9175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64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2" y="274639"/>
            <a:ext cx="89154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1" y="1535113"/>
            <a:ext cx="4376870" cy="639762"/>
          </a:xfrm>
        </p:spPr>
        <p:txBody>
          <a:bodyPr anchor="b"/>
          <a:lstStyle>
            <a:lvl1pPr marL="0" indent="0">
              <a:buNone/>
              <a:defRPr sz="3191" b="1"/>
            </a:lvl1pPr>
            <a:lvl2pPr marL="598948" indent="0">
              <a:buNone/>
              <a:defRPr sz="2641" b="1"/>
            </a:lvl2pPr>
            <a:lvl3pPr marL="1197896" indent="0">
              <a:buNone/>
              <a:defRPr sz="2311" b="1"/>
            </a:lvl3pPr>
            <a:lvl4pPr marL="1796845" indent="0">
              <a:buNone/>
              <a:defRPr sz="2091" b="1"/>
            </a:lvl4pPr>
            <a:lvl5pPr marL="2395793" indent="0">
              <a:buNone/>
              <a:defRPr sz="2091" b="1"/>
            </a:lvl5pPr>
            <a:lvl6pPr marL="2994740" indent="0">
              <a:buNone/>
              <a:defRPr sz="2091" b="1"/>
            </a:lvl6pPr>
            <a:lvl7pPr marL="3593688" indent="0">
              <a:buNone/>
              <a:defRPr sz="2091" b="1"/>
            </a:lvl7pPr>
            <a:lvl8pPr marL="4192636" indent="0">
              <a:buNone/>
              <a:defRPr sz="2091" b="1"/>
            </a:lvl8pPr>
            <a:lvl9pPr marL="4791585" indent="0">
              <a:buNone/>
              <a:defRPr sz="209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1" y="2174876"/>
            <a:ext cx="4376870" cy="3951288"/>
          </a:xfrm>
        </p:spPr>
        <p:txBody>
          <a:bodyPr/>
          <a:lstStyle>
            <a:lvl1pPr>
              <a:defRPr sz="3191"/>
            </a:lvl1pPr>
            <a:lvl2pPr>
              <a:defRPr sz="2641"/>
            </a:lvl2pPr>
            <a:lvl3pPr>
              <a:defRPr sz="2311"/>
            </a:lvl3pPr>
            <a:lvl4pPr>
              <a:defRPr sz="2091"/>
            </a:lvl4pPr>
            <a:lvl5pPr>
              <a:defRPr sz="2091"/>
            </a:lvl5pPr>
            <a:lvl6pPr>
              <a:defRPr sz="2091"/>
            </a:lvl6pPr>
            <a:lvl7pPr>
              <a:defRPr sz="2091"/>
            </a:lvl7pPr>
            <a:lvl8pPr>
              <a:defRPr sz="2091"/>
            </a:lvl8pPr>
            <a:lvl9pPr>
              <a:defRPr sz="209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89" cy="639762"/>
          </a:xfrm>
        </p:spPr>
        <p:txBody>
          <a:bodyPr anchor="b"/>
          <a:lstStyle>
            <a:lvl1pPr marL="0" indent="0">
              <a:buNone/>
              <a:defRPr sz="3191" b="1"/>
            </a:lvl1pPr>
            <a:lvl2pPr marL="598948" indent="0">
              <a:buNone/>
              <a:defRPr sz="2641" b="1"/>
            </a:lvl2pPr>
            <a:lvl3pPr marL="1197896" indent="0">
              <a:buNone/>
              <a:defRPr sz="2311" b="1"/>
            </a:lvl3pPr>
            <a:lvl4pPr marL="1796845" indent="0">
              <a:buNone/>
              <a:defRPr sz="2091" b="1"/>
            </a:lvl4pPr>
            <a:lvl5pPr marL="2395793" indent="0">
              <a:buNone/>
              <a:defRPr sz="2091" b="1"/>
            </a:lvl5pPr>
            <a:lvl6pPr marL="2994740" indent="0">
              <a:buNone/>
              <a:defRPr sz="2091" b="1"/>
            </a:lvl6pPr>
            <a:lvl7pPr marL="3593688" indent="0">
              <a:buNone/>
              <a:defRPr sz="2091" b="1"/>
            </a:lvl7pPr>
            <a:lvl8pPr marL="4192636" indent="0">
              <a:buNone/>
              <a:defRPr sz="2091" b="1"/>
            </a:lvl8pPr>
            <a:lvl9pPr marL="4791585" indent="0">
              <a:buNone/>
              <a:defRPr sz="209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2" y="2174876"/>
            <a:ext cx="4378589" cy="3951288"/>
          </a:xfrm>
        </p:spPr>
        <p:txBody>
          <a:bodyPr/>
          <a:lstStyle>
            <a:lvl1pPr>
              <a:defRPr sz="3191"/>
            </a:lvl1pPr>
            <a:lvl2pPr>
              <a:defRPr sz="2641"/>
            </a:lvl2pPr>
            <a:lvl3pPr>
              <a:defRPr sz="2311"/>
            </a:lvl3pPr>
            <a:lvl4pPr>
              <a:defRPr sz="2091"/>
            </a:lvl4pPr>
            <a:lvl5pPr>
              <a:defRPr sz="2091"/>
            </a:lvl5pPr>
            <a:lvl6pPr>
              <a:defRPr sz="2091"/>
            </a:lvl6pPr>
            <a:lvl7pPr>
              <a:defRPr sz="2091"/>
            </a:lvl7pPr>
            <a:lvl8pPr>
              <a:defRPr sz="2091"/>
            </a:lvl8pPr>
            <a:lvl9pPr>
              <a:defRPr sz="209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4B486-427D-4274-B208-816BBE409A1C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B0D25-88AC-4BCB-BD7B-F5E5BA9175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2100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4B486-427D-4274-B208-816BBE409A1C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B0D25-88AC-4BCB-BD7B-F5E5BA9175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3730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4B486-427D-4274-B208-816BBE409A1C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B0D25-88AC-4BCB-BD7B-F5E5BA9175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8228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006" cy="1162050"/>
          </a:xfrm>
        </p:spPr>
        <p:txBody>
          <a:bodyPr anchor="b"/>
          <a:lstStyle>
            <a:lvl1pPr algn="l">
              <a:defRPr sz="2641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3" y="273051"/>
            <a:ext cx="5537729" cy="5853112"/>
          </a:xfrm>
        </p:spPr>
        <p:txBody>
          <a:bodyPr/>
          <a:lstStyle>
            <a:lvl1pPr>
              <a:defRPr sz="4182"/>
            </a:lvl1pPr>
            <a:lvl2pPr>
              <a:defRPr sz="3632"/>
            </a:lvl2pPr>
            <a:lvl3pPr>
              <a:defRPr sz="3191"/>
            </a:lvl3pPr>
            <a:lvl4pPr>
              <a:defRPr sz="2641"/>
            </a:lvl4pPr>
            <a:lvl5pPr>
              <a:defRPr sz="2641"/>
            </a:lvl5pPr>
            <a:lvl6pPr>
              <a:defRPr sz="2641"/>
            </a:lvl6pPr>
            <a:lvl7pPr>
              <a:defRPr sz="2641"/>
            </a:lvl7pPr>
            <a:lvl8pPr>
              <a:defRPr sz="2641"/>
            </a:lvl8pPr>
            <a:lvl9pPr>
              <a:defRPr sz="264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2" y="1435101"/>
            <a:ext cx="3259006" cy="4691063"/>
          </a:xfrm>
        </p:spPr>
        <p:txBody>
          <a:bodyPr/>
          <a:lstStyle>
            <a:lvl1pPr marL="0" indent="0">
              <a:buNone/>
              <a:defRPr sz="1871"/>
            </a:lvl1pPr>
            <a:lvl2pPr marL="598948" indent="0">
              <a:buNone/>
              <a:defRPr sz="1541"/>
            </a:lvl2pPr>
            <a:lvl3pPr marL="1197896" indent="0">
              <a:buNone/>
              <a:defRPr sz="1321"/>
            </a:lvl3pPr>
            <a:lvl4pPr marL="1796845" indent="0">
              <a:buNone/>
              <a:defRPr sz="1211"/>
            </a:lvl4pPr>
            <a:lvl5pPr marL="2395793" indent="0">
              <a:buNone/>
              <a:defRPr sz="1211"/>
            </a:lvl5pPr>
            <a:lvl6pPr marL="2994740" indent="0">
              <a:buNone/>
              <a:defRPr sz="1211"/>
            </a:lvl6pPr>
            <a:lvl7pPr marL="3593688" indent="0">
              <a:buNone/>
              <a:defRPr sz="1211"/>
            </a:lvl7pPr>
            <a:lvl8pPr marL="4192636" indent="0">
              <a:buNone/>
              <a:defRPr sz="1211"/>
            </a:lvl8pPr>
            <a:lvl9pPr marL="4791585" indent="0">
              <a:buNone/>
              <a:defRPr sz="12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4B486-427D-4274-B208-816BBE409A1C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B0D25-88AC-4BCB-BD7B-F5E5BA9175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1963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1"/>
            <a:ext cx="5943600" cy="566738"/>
          </a:xfrm>
        </p:spPr>
        <p:txBody>
          <a:bodyPr anchor="b"/>
          <a:lstStyle>
            <a:lvl1pPr algn="l">
              <a:defRPr sz="2641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4182"/>
            </a:lvl1pPr>
            <a:lvl2pPr marL="598948" indent="0">
              <a:buNone/>
              <a:defRPr sz="3632"/>
            </a:lvl2pPr>
            <a:lvl3pPr marL="1197896" indent="0">
              <a:buNone/>
              <a:defRPr sz="3191"/>
            </a:lvl3pPr>
            <a:lvl4pPr marL="1796845" indent="0">
              <a:buNone/>
              <a:defRPr sz="2641"/>
            </a:lvl4pPr>
            <a:lvl5pPr marL="2395793" indent="0">
              <a:buNone/>
              <a:defRPr sz="2641"/>
            </a:lvl5pPr>
            <a:lvl6pPr marL="2994740" indent="0">
              <a:buNone/>
              <a:defRPr sz="2641"/>
            </a:lvl6pPr>
            <a:lvl7pPr marL="3593688" indent="0">
              <a:buNone/>
              <a:defRPr sz="2641"/>
            </a:lvl7pPr>
            <a:lvl8pPr marL="4192636" indent="0">
              <a:buNone/>
              <a:defRPr sz="2641"/>
            </a:lvl8pPr>
            <a:lvl9pPr marL="4791585" indent="0">
              <a:buNone/>
              <a:defRPr sz="2641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871"/>
            </a:lvl1pPr>
            <a:lvl2pPr marL="598948" indent="0">
              <a:buNone/>
              <a:defRPr sz="1541"/>
            </a:lvl2pPr>
            <a:lvl3pPr marL="1197896" indent="0">
              <a:buNone/>
              <a:defRPr sz="1321"/>
            </a:lvl3pPr>
            <a:lvl4pPr marL="1796845" indent="0">
              <a:buNone/>
              <a:defRPr sz="1211"/>
            </a:lvl4pPr>
            <a:lvl5pPr marL="2395793" indent="0">
              <a:buNone/>
              <a:defRPr sz="1211"/>
            </a:lvl5pPr>
            <a:lvl6pPr marL="2994740" indent="0">
              <a:buNone/>
              <a:defRPr sz="1211"/>
            </a:lvl6pPr>
            <a:lvl7pPr marL="3593688" indent="0">
              <a:buNone/>
              <a:defRPr sz="1211"/>
            </a:lvl7pPr>
            <a:lvl8pPr marL="4192636" indent="0">
              <a:buNone/>
              <a:defRPr sz="1211"/>
            </a:lvl8pPr>
            <a:lvl9pPr marL="4791585" indent="0">
              <a:buNone/>
              <a:defRPr sz="12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4B486-427D-4274-B208-816BBE409A1C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B0D25-88AC-4BCB-BD7B-F5E5BA9175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347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2" y="274639"/>
            <a:ext cx="8915401" cy="1143000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2" y="1600200"/>
            <a:ext cx="8915401" cy="4525963"/>
          </a:xfrm>
          <a:prstGeom prst="rect">
            <a:avLst/>
          </a:prstGeom>
        </p:spPr>
        <p:txBody>
          <a:bodyPr vert="horz" lIns="108850" tIns="54425" rIns="108850" bIns="5442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2" y="6356352"/>
            <a:ext cx="2311401" cy="365125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l">
              <a:defRPr sz="154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4B486-427D-4274-B208-816BBE409A1C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1" y="6356352"/>
            <a:ext cx="3136900" cy="365125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ctr">
              <a:defRPr sz="154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2" y="6356352"/>
            <a:ext cx="2311401" cy="365125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r">
              <a:defRPr sz="154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B0D25-88AC-4BCB-BD7B-F5E5BA9175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014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97896" rtl="0" eaLnBrk="1" latinLnBrk="0" hangingPunct="1">
        <a:spcBef>
          <a:spcPct val="0"/>
        </a:spcBef>
        <a:buNone/>
        <a:defRPr sz="57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9211" indent="-449211" algn="l" defTabSz="1197896" rtl="0" eaLnBrk="1" latinLnBrk="0" hangingPunct="1">
        <a:spcBef>
          <a:spcPct val="20000"/>
        </a:spcBef>
        <a:buFont typeface="Arial" pitchFamily="34" charset="0"/>
        <a:buChar char="•"/>
        <a:defRPr sz="4182" kern="1200">
          <a:solidFill>
            <a:schemeClr val="tx1"/>
          </a:solidFill>
          <a:latin typeface="+mn-lt"/>
          <a:ea typeface="+mn-ea"/>
          <a:cs typeface="+mn-cs"/>
        </a:defRPr>
      </a:lvl1pPr>
      <a:lvl2pPr marL="973291" indent="-374343" algn="l" defTabSz="1197896" rtl="0" eaLnBrk="1" latinLnBrk="0" hangingPunct="1">
        <a:spcBef>
          <a:spcPct val="20000"/>
        </a:spcBef>
        <a:buFont typeface="Arial" pitchFamily="34" charset="0"/>
        <a:buChar char="–"/>
        <a:defRPr sz="3632" kern="1200">
          <a:solidFill>
            <a:schemeClr val="tx1"/>
          </a:solidFill>
          <a:latin typeface="+mn-lt"/>
          <a:ea typeface="+mn-ea"/>
          <a:cs typeface="+mn-cs"/>
        </a:defRPr>
      </a:lvl2pPr>
      <a:lvl3pPr marL="1497370" indent="-299474" algn="l" defTabSz="1197896" rtl="0" eaLnBrk="1" latinLnBrk="0" hangingPunct="1">
        <a:spcBef>
          <a:spcPct val="20000"/>
        </a:spcBef>
        <a:buFont typeface="Arial" pitchFamily="34" charset="0"/>
        <a:buChar char="•"/>
        <a:defRPr sz="3191" kern="1200">
          <a:solidFill>
            <a:schemeClr val="tx1"/>
          </a:solidFill>
          <a:latin typeface="+mn-lt"/>
          <a:ea typeface="+mn-ea"/>
          <a:cs typeface="+mn-cs"/>
        </a:defRPr>
      </a:lvl3pPr>
      <a:lvl4pPr marL="2096318" indent="-299474" algn="l" defTabSz="1197896" rtl="0" eaLnBrk="1" latinLnBrk="0" hangingPunct="1">
        <a:spcBef>
          <a:spcPct val="20000"/>
        </a:spcBef>
        <a:buFont typeface="Arial" pitchFamily="34" charset="0"/>
        <a:buChar char="–"/>
        <a:defRPr sz="2641" kern="1200">
          <a:solidFill>
            <a:schemeClr val="tx1"/>
          </a:solidFill>
          <a:latin typeface="+mn-lt"/>
          <a:ea typeface="+mn-ea"/>
          <a:cs typeface="+mn-cs"/>
        </a:defRPr>
      </a:lvl4pPr>
      <a:lvl5pPr marL="2695266" indent="-299474" algn="l" defTabSz="1197896" rtl="0" eaLnBrk="1" latinLnBrk="0" hangingPunct="1">
        <a:spcBef>
          <a:spcPct val="20000"/>
        </a:spcBef>
        <a:buFont typeface="Arial" pitchFamily="34" charset="0"/>
        <a:buChar char="»"/>
        <a:defRPr sz="2641" kern="1200">
          <a:solidFill>
            <a:schemeClr val="tx1"/>
          </a:solidFill>
          <a:latin typeface="+mn-lt"/>
          <a:ea typeface="+mn-ea"/>
          <a:cs typeface="+mn-cs"/>
        </a:defRPr>
      </a:lvl5pPr>
      <a:lvl6pPr marL="3294215" indent="-299474" algn="l" defTabSz="1197896" rtl="0" eaLnBrk="1" latinLnBrk="0" hangingPunct="1">
        <a:spcBef>
          <a:spcPct val="20000"/>
        </a:spcBef>
        <a:buFont typeface="Arial" pitchFamily="34" charset="0"/>
        <a:buChar char="•"/>
        <a:defRPr sz="2641" kern="1200">
          <a:solidFill>
            <a:schemeClr val="tx1"/>
          </a:solidFill>
          <a:latin typeface="+mn-lt"/>
          <a:ea typeface="+mn-ea"/>
          <a:cs typeface="+mn-cs"/>
        </a:defRPr>
      </a:lvl6pPr>
      <a:lvl7pPr marL="3893163" indent="-299474" algn="l" defTabSz="1197896" rtl="0" eaLnBrk="1" latinLnBrk="0" hangingPunct="1">
        <a:spcBef>
          <a:spcPct val="20000"/>
        </a:spcBef>
        <a:buFont typeface="Arial" pitchFamily="34" charset="0"/>
        <a:buChar char="•"/>
        <a:defRPr sz="2641" kern="1200">
          <a:solidFill>
            <a:schemeClr val="tx1"/>
          </a:solidFill>
          <a:latin typeface="+mn-lt"/>
          <a:ea typeface="+mn-ea"/>
          <a:cs typeface="+mn-cs"/>
        </a:defRPr>
      </a:lvl7pPr>
      <a:lvl8pPr marL="4492111" indent="-299474" algn="l" defTabSz="1197896" rtl="0" eaLnBrk="1" latinLnBrk="0" hangingPunct="1">
        <a:spcBef>
          <a:spcPct val="20000"/>
        </a:spcBef>
        <a:buFont typeface="Arial" pitchFamily="34" charset="0"/>
        <a:buChar char="•"/>
        <a:defRPr sz="2641" kern="1200">
          <a:solidFill>
            <a:schemeClr val="tx1"/>
          </a:solidFill>
          <a:latin typeface="+mn-lt"/>
          <a:ea typeface="+mn-ea"/>
          <a:cs typeface="+mn-cs"/>
        </a:defRPr>
      </a:lvl8pPr>
      <a:lvl9pPr marL="5091058" indent="-299474" algn="l" defTabSz="1197896" rtl="0" eaLnBrk="1" latinLnBrk="0" hangingPunct="1">
        <a:spcBef>
          <a:spcPct val="20000"/>
        </a:spcBef>
        <a:buFont typeface="Arial" pitchFamily="34" charset="0"/>
        <a:buChar char="•"/>
        <a:defRPr sz="26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97896" rtl="0" eaLnBrk="1" latinLnBrk="0" hangingPunct="1">
        <a:defRPr sz="2311" kern="1200">
          <a:solidFill>
            <a:schemeClr val="tx1"/>
          </a:solidFill>
          <a:latin typeface="+mn-lt"/>
          <a:ea typeface="+mn-ea"/>
          <a:cs typeface="+mn-cs"/>
        </a:defRPr>
      </a:lvl1pPr>
      <a:lvl2pPr marL="598948" algn="l" defTabSz="1197896" rtl="0" eaLnBrk="1" latinLnBrk="0" hangingPunct="1">
        <a:defRPr sz="2311" kern="1200">
          <a:solidFill>
            <a:schemeClr val="tx1"/>
          </a:solidFill>
          <a:latin typeface="+mn-lt"/>
          <a:ea typeface="+mn-ea"/>
          <a:cs typeface="+mn-cs"/>
        </a:defRPr>
      </a:lvl2pPr>
      <a:lvl3pPr marL="1197896" algn="l" defTabSz="1197896" rtl="0" eaLnBrk="1" latinLnBrk="0" hangingPunct="1">
        <a:defRPr sz="2311" kern="1200">
          <a:solidFill>
            <a:schemeClr val="tx1"/>
          </a:solidFill>
          <a:latin typeface="+mn-lt"/>
          <a:ea typeface="+mn-ea"/>
          <a:cs typeface="+mn-cs"/>
        </a:defRPr>
      </a:lvl3pPr>
      <a:lvl4pPr marL="1796845" algn="l" defTabSz="1197896" rtl="0" eaLnBrk="1" latinLnBrk="0" hangingPunct="1">
        <a:defRPr sz="2311" kern="1200">
          <a:solidFill>
            <a:schemeClr val="tx1"/>
          </a:solidFill>
          <a:latin typeface="+mn-lt"/>
          <a:ea typeface="+mn-ea"/>
          <a:cs typeface="+mn-cs"/>
        </a:defRPr>
      </a:lvl4pPr>
      <a:lvl5pPr marL="2395793" algn="l" defTabSz="1197896" rtl="0" eaLnBrk="1" latinLnBrk="0" hangingPunct="1">
        <a:defRPr sz="2311" kern="1200">
          <a:solidFill>
            <a:schemeClr val="tx1"/>
          </a:solidFill>
          <a:latin typeface="+mn-lt"/>
          <a:ea typeface="+mn-ea"/>
          <a:cs typeface="+mn-cs"/>
        </a:defRPr>
      </a:lvl5pPr>
      <a:lvl6pPr marL="2994740" algn="l" defTabSz="1197896" rtl="0" eaLnBrk="1" latinLnBrk="0" hangingPunct="1">
        <a:defRPr sz="2311" kern="1200">
          <a:solidFill>
            <a:schemeClr val="tx1"/>
          </a:solidFill>
          <a:latin typeface="+mn-lt"/>
          <a:ea typeface="+mn-ea"/>
          <a:cs typeface="+mn-cs"/>
        </a:defRPr>
      </a:lvl6pPr>
      <a:lvl7pPr marL="3593688" algn="l" defTabSz="1197896" rtl="0" eaLnBrk="1" latinLnBrk="0" hangingPunct="1">
        <a:defRPr sz="2311" kern="1200">
          <a:solidFill>
            <a:schemeClr val="tx1"/>
          </a:solidFill>
          <a:latin typeface="+mn-lt"/>
          <a:ea typeface="+mn-ea"/>
          <a:cs typeface="+mn-cs"/>
        </a:defRPr>
      </a:lvl7pPr>
      <a:lvl8pPr marL="4192636" algn="l" defTabSz="1197896" rtl="0" eaLnBrk="1" latinLnBrk="0" hangingPunct="1">
        <a:defRPr sz="2311" kern="1200">
          <a:solidFill>
            <a:schemeClr val="tx1"/>
          </a:solidFill>
          <a:latin typeface="+mn-lt"/>
          <a:ea typeface="+mn-ea"/>
          <a:cs typeface="+mn-cs"/>
        </a:defRPr>
      </a:lvl8pPr>
      <a:lvl9pPr marL="4791585" algn="l" defTabSz="1197896" rtl="0" eaLnBrk="1" latinLnBrk="0" hangingPunct="1">
        <a:defRPr sz="231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gif"/><Relationship Id="rId13" Type="http://schemas.openxmlformats.org/officeDocument/2006/relationships/image" Target="../media/image74.gif"/><Relationship Id="rId3" Type="http://schemas.openxmlformats.org/officeDocument/2006/relationships/image" Target="../media/image64.gif"/><Relationship Id="rId7" Type="http://schemas.openxmlformats.org/officeDocument/2006/relationships/image" Target="../media/image68.gif"/><Relationship Id="rId12" Type="http://schemas.openxmlformats.org/officeDocument/2006/relationships/image" Target="../media/image73.gif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gif"/><Relationship Id="rId11" Type="http://schemas.openxmlformats.org/officeDocument/2006/relationships/image" Target="../media/image72.gif"/><Relationship Id="rId5" Type="http://schemas.openxmlformats.org/officeDocument/2006/relationships/image" Target="../media/image66.gif"/><Relationship Id="rId10" Type="http://schemas.openxmlformats.org/officeDocument/2006/relationships/image" Target="../media/image71.gif"/><Relationship Id="rId4" Type="http://schemas.openxmlformats.org/officeDocument/2006/relationships/image" Target="../media/image65.gif"/><Relationship Id="rId9" Type="http://schemas.openxmlformats.org/officeDocument/2006/relationships/image" Target="../media/image70.gi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microsoft.com/office/2007/relationships/hdphoto" Target="../media/hdphoto2.wdp"/><Relationship Id="rId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microsoft.com/office/2007/relationships/hdphoto" Target="../media/hdphoto4.wdp"/><Relationship Id="rId4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gif"/><Relationship Id="rId3" Type="http://schemas.openxmlformats.org/officeDocument/2006/relationships/image" Target="../media/image81.gif"/><Relationship Id="rId7" Type="http://schemas.openxmlformats.org/officeDocument/2006/relationships/image" Target="../media/image8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gif"/><Relationship Id="rId5" Type="http://schemas.openxmlformats.org/officeDocument/2006/relationships/image" Target="../media/image83.gif"/><Relationship Id="rId4" Type="http://schemas.openxmlformats.org/officeDocument/2006/relationships/image" Target="../media/image82.gif"/><Relationship Id="rId9" Type="http://schemas.openxmlformats.org/officeDocument/2006/relationships/image" Target="../media/image8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gif"/><Relationship Id="rId3" Type="http://schemas.openxmlformats.org/officeDocument/2006/relationships/image" Target="../media/image88.gif"/><Relationship Id="rId7" Type="http://schemas.openxmlformats.org/officeDocument/2006/relationships/image" Target="../media/image92.gif"/><Relationship Id="rId12" Type="http://schemas.openxmlformats.org/officeDocument/2006/relationships/image" Target="../media/image9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gif"/><Relationship Id="rId11" Type="http://schemas.openxmlformats.org/officeDocument/2006/relationships/image" Target="../media/image96.gif"/><Relationship Id="rId5" Type="http://schemas.openxmlformats.org/officeDocument/2006/relationships/image" Target="../media/image90.gif"/><Relationship Id="rId10" Type="http://schemas.openxmlformats.org/officeDocument/2006/relationships/image" Target="../media/image95.gif"/><Relationship Id="rId4" Type="http://schemas.openxmlformats.org/officeDocument/2006/relationships/image" Target="../media/image89.gif"/><Relationship Id="rId9" Type="http://schemas.openxmlformats.org/officeDocument/2006/relationships/image" Target="../media/image9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png"/><Relationship Id="rId4" Type="http://schemas.openxmlformats.org/officeDocument/2006/relationships/image" Target="../media/image10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gif"/><Relationship Id="rId3" Type="http://schemas.openxmlformats.org/officeDocument/2006/relationships/image" Target="../media/image102.gif"/><Relationship Id="rId7" Type="http://schemas.openxmlformats.org/officeDocument/2006/relationships/image" Target="../media/image10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gif"/><Relationship Id="rId11" Type="http://schemas.openxmlformats.org/officeDocument/2006/relationships/image" Target="../media/image110.gif"/><Relationship Id="rId5" Type="http://schemas.openxmlformats.org/officeDocument/2006/relationships/image" Target="../media/image104.gif"/><Relationship Id="rId10" Type="http://schemas.openxmlformats.org/officeDocument/2006/relationships/image" Target="../media/image109.gif"/><Relationship Id="rId4" Type="http://schemas.openxmlformats.org/officeDocument/2006/relationships/image" Target="../media/image103.gif"/><Relationship Id="rId9" Type="http://schemas.openxmlformats.org/officeDocument/2006/relationships/image" Target="../media/image10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gif"/><Relationship Id="rId13" Type="http://schemas.openxmlformats.org/officeDocument/2006/relationships/image" Target="../media/image122.gif"/><Relationship Id="rId3" Type="http://schemas.openxmlformats.org/officeDocument/2006/relationships/image" Target="../media/image112.gif"/><Relationship Id="rId7" Type="http://schemas.openxmlformats.org/officeDocument/2006/relationships/image" Target="../media/image116.gif"/><Relationship Id="rId12" Type="http://schemas.openxmlformats.org/officeDocument/2006/relationships/image" Target="../media/image121.gif"/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gif"/><Relationship Id="rId11" Type="http://schemas.openxmlformats.org/officeDocument/2006/relationships/image" Target="../media/image120.gif"/><Relationship Id="rId5" Type="http://schemas.openxmlformats.org/officeDocument/2006/relationships/image" Target="../media/image114.gif"/><Relationship Id="rId10" Type="http://schemas.openxmlformats.org/officeDocument/2006/relationships/image" Target="../media/image119.gif"/><Relationship Id="rId4" Type="http://schemas.openxmlformats.org/officeDocument/2006/relationships/image" Target="../media/image113.gif"/><Relationship Id="rId9" Type="http://schemas.openxmlformats.org/officeDocument/2006/relationships/image" Target="../media/image118.gif"/><Relationship Id="rId14" Type="http://schemas.openxmlformats.org/officeDocument/2006/relationships/image" Target="../media/image12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gif"/><Relationship Id="rId2" Type="http://schemas.openxmlformats.org/officeDocument/2006/relationships/image" Target="../media/image12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gif"/><Relationship Id="rId3" Type="http://schemas.openxmlformats.org/officeDocument/2006/relationships/image" Target="../media/image128.gif"/><Relationship Id="rId7" Type="http://schemas.openxmlformats.org/officeDocument/2006/relationships/image" Target="../media/image132.gif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gif"/><Relationship Id="rId5" Type="http://schemas.openxmlformats.org/officeDocument/2006/relationships/image" Target="../media/image130.gif"/><Relationship Id="rId4" Type="http://schemas.openxmlformats.org/officeDocument/2006/relationships/image" Target="../media/image129.gif"/><Relationship Id="rId9" Type="http://schemas.openxmlformats.org/officeDocument/2006/relationships/image" Target="../media/image13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gif"/><Relationship Id="rId3" Type="http://schemas.openxmlformats.org/officeDocument/2006/relationships/image" Target="../media/image136.gif"/><Relationship Id="rId7" Type="http://schemas.openxmlformats.org/officeDocument/2006/relationships/image" Target="../media/image140.gif"/><Relationship Id="rId2" Type="http://schemas.openxmlformats.org/officeDocument/2006/relationships/image" Target="../media/image13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gif"/><Relationship Id="rId5" Type="http://schemas.openxmlformats.org/officeDocument/2006/relationships/image" Target="../media/image138.gif"/><Relationship Id="rId4" Type="http://schemas.openxmlformats.org/officeDocument/2006/relationships/image" Target="../media/image137.gif"/><Relationship Id="rId9" Type="http://schemas.openxmlformats.org/officeDocument/2006/relationships/image" Target="../media/image142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gif"/><Relationship Id="rId13" Type="http://schemas.openxmlformats.org/officeDocument/2006/relationships/image" Target="../media/image153.gif"/><Relationship Id="rId3" Type="http://schemas.openxmlformats.org/officeDocument/2006/relationships/image" Target="../media/image143.gif"/><Relationship Id="rId7" Type="http://schemas.openxmlformats.org/officeDocument/2006/relationships/image" Target="../media/image147.gif"/><Relationship Id="rId12" Type="http://schemas.openxmlformats.org/officeDocument/2006/relationships/image" Target="../media/image15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gif"/><Relationship Id="rId11" Type="http://schemas.openxmlformats.org/officeDocument/2006/relationships/image" Target="../media/image151.gif"/><Relationship Id="rId5" Type="http://schemas.openxmlformats.org/officeDocument/2006/relationships/image" Target="../media/image145.gif"/><Relationship Id="rId10" Type="http://schemas.openxmlformats.org/officeDocument/2006/relationships/image" Target="../media/image150.gif"/><Relationship Id="rId4" Type="http://schemas.openxmlformats.org/officeDocument/2006/relationships/image" Target="../media/image144.gif"/><Relationship Id="rId9" Type="http://schemas.openxmlformats.org/officeDocument/2006/relationships/image" Target="../media/image14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64.png"/><Relationship Id="rId7" Type="http://schemas.openxmlformats.org/officeDocument/2006/relationships/image" Target="../media/image167.png"/><Relationship Id="rId12" Type="http://schemas.microsoft.com/office/2007/relationships/hdphoto" Target="../media/hdphoto1.wdp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jpeg"/><Relationship Id="rId11" Type="http://schemas.openxmlformats.org/officeDocument/2006/relationships/image" Target="../media/image77.png"/><Relationship Id="rId5" Type="http://schemas.openxmlformats.org/officeDocument/2006/relationships/image" Target="../media/image165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168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71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3.png"/><Relationship Id="rId4" Type="http://schemas.openxmlformats.org/officeDocument/2006/relationships/image" Target="../media/image1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3" Type="http://schemas.openxmlformats.org/officeDocument/2006/relationships/image" Target="../media/image37.jpeg"/><Relationship Id="rId7" Type="http://schemas.openxmlformats.org/officeDocument/2006/relationships/image" Target="../media/image50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179.jpeg"/><Relationship Id="rId4" Type="http://schemas.openxmlformats.org/officeDocument/2006/relationships/image" Target="../media/image43.jpeg"/><Relationship Id="rId9" Type="http://schemas.openxmlformats.org/officeDocument/2006/relationships/image" Target="../media/image18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13" Type="http://schemas.openxmlformats.org/officeDocument/2006/relationships/image" Target="../media/image29.emf"/><Relationship Id="rId18" Type="http://schemas.openxmlformats.org/officeDocument/2006/relationships/image" Target="../media/image189.jpeg"/><Relationship Id="rId26" Type="http://schemas.openxmlformats.org/officeDocument/2006/relationships/image" Target="../media/image197.png"/><Relationship Id="rId3" Type="http://schemas.openxmlformats.org/officeDocument/2006/relationships/image" Target="../media/image182.jpeg"/><Relationship Id="rId21" Type="http://schemas.openxmlformats.org/officeDocument/2006/relationships/image" Target="../media/image192.png"/><Relationship Id="rId7" Type="http://schemas.openxmlformats.org/officeDocument/2006/relationships/image" Target="../media/image185.emf"/><Relationship Id="rId12" Type="http://schemas.openxmlformats.org/officeDocument/2006/relationships/image" Target="../media/image36.emf"/><Relationship Id="rId17" Type="http://schemas.openxmlformats.org/officeDocument/2006/relationships/image" Target="../media/image188.jpeg"/><Relationship Id="rId25" Type="http://schemas.openxmlformats.org/officeDocument/2006/relationships/image" Target="../media/image196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87.emf"/><Relationship Id="rId20" Type="http://schemas.openxmlformats.org/officeDocument/2006/relationships/image" Target="../media/image1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emf"/><Relationship Id="rId11" Type="http://schemas.openxmlformats.org/officeDocument/2006/relationships/image" Target="../media/image35.emf"/><Relationship Id="rId24" Type="http://schemas.openxmlformats.org/officeDocument/2006/relationships/image" Target="../media/image195.png"/><Relationship Id="rId5" Type="http://schemas.openxmlformats.org/officeDocument/2006/relationships/image" Target="../media/image184.jpeg"/><Relationship Id="rId15" Type="http://schemas.openxmlformats.org/officeDocument/2006/relationships/image" Target="../media/image186.emf"/><Relationship Id="rId23" Type="http://schemas.openxmlformats.org/officeDocument/2006/relationships/image" Target="../media/image194.png"/><Relationship Id="rId10" Type="http://schemas.openxmlformats.org/officeDocument/2006/relationships/image" Target="../media/image34.emf"/><Relationship Id="rId19" Type="http://schemas.openxmlformats.org/officeDocument/2006/relationships/image" Target="../media/image190.png"/><Relationship Id="rId4" Type="http://schemas.openxmlformats.org/officeDocument/2006/relationships/image" Target="../media/image183.jpeg"/><Relationship Id="rId9" Type="http://schemas.openxmlformats.org/officeDocument/2006/relationships/image" Target="../media/image33.emf"/><Relationship Id="rId14" Type="http://schemas.openxmlformats.org/officeDocument/2006/relationships/image" Target="../media/image30.emf"/><Relationship Id="rId22" Type="http://schemas.openxmlformats.org/officeDocument/2006/relationships/image" Target="../media/image19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00.png"/><Relationship Id="rId7" Type="http://schemas.openxmlformats.org/officeDocument/2006/relationships/image" Target="../media/image203.png"/><Relationship Id="rId12" Type="http://schemas.microsoft.com/office/2007/relationships/hdphoto" Target="../media/hdphoto14.wdp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openxmlformats.org/officeDocument/2006/relationships/image" Target="../media/image205.png"/><Relationship Id="rId5" Type="http://schemas.openxmlformats.org/officeDocument/2006/relationships/image" Target="../media/image202.png"/><Relationship Id="rId10" Type="http://schemas.microsoft.com/office/2007/relationships/hdphoto" Target="../media/hdphoto13.wdp"/><Relationship Id="rId4" Type="http://schemas.openxmlformats.org/officeDocument/2006/relationships/image" Target="../media/image201.png"/><Relationship Id="rId9" Type="http://schemas.openxmlformats.org/officeDocument/2006/relationships/image" Target="../media/image204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6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8.gif"/><Relationship Id="rId7" Type="http://schemas.openxmlformats.org/officeDocument/2006/relationships/image" Target="../media/image32.em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emf"/><Relationship Id="rId11" Type="http://schemas.openxmlformats.org/officeDocument/2006/relationships/image" Target="../media/image36.emf"/><Relationship Id="rId5" Type="http://schemas.openxmlformats.org/officeDocument/2006/relationships/image" Target="../media/image30.emf"/><Relationship Id="rId10" Type="http://schemas.openxmlformats.org/officeDocument/2006/relationships/image" Target="../media/image35.emf"/><Relationship Id="rId4" Type="http://schemas.openxmlformats.org/officeDocument/2006/relationships/image" Target="../media/image29.emf"/><Relationship Id="rId9" Type="http://schemas.openxmlformats.org/officeDocument/2006/relationships/image" Target="../media/image3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jpeg"/><Relationship Id="rId7" Type="http://schemas.openxmlformats.org/officeDocument/2006/relationships/image" Target="../media/image4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jpeg"/><Relationship Id="rId7" Type="http://schemas.openxmlformats.org/officeDocument/2006/relationships/image" Target="../media/image4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38.jpeg"/><Relationship Id="rId4" Type="http://schemas.openxmlformats.org/officeDocument/2006/relationships/image" Target="../media/image44.jpeg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3.jpe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54.png"/><Relationship Id="rId5" Type="http://schemas.openxmlformats.org/officeDocument/2006/relationships/image" Target="../media/image49.jpeg"/><Relationship Id="rId10" Type="http://schemas.openxmlformats.org/officeDocument/2006/relationships/image" Target="../media/image53.png"/><Relationship Id="rId4" Type="http://schemas.openxmlformats.org/officeDocument/2006/relationships/image" Target="../media/image44.jpeg"/><Relationship Id="rId9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Штаб с флагом"/>
          <p:cNvPicPr>
            <a:picLocks noChangeAspect="1" noChangeArrowheads="1"/>
          </p:cNvPicPr>
          <p:nvPr/>
        </p:nvPicPr>
        <p:blipFill>
          <a:blip r:embed="rId3" cstate="print">
            <a:lum bright="36000" contrast="-50000"/>
          </a:blip>
          <a:srcRect l="4843"/>
          <a:stretch>
            <a:fillRect/>
          </a:stretch>
        </p:blipFill>
        <p:spPr bwMode="auto">
          <a:xfrm>
            <a:off x="2" y="1"/>
            <a:ext cx="9905998" cy="6857999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5603" name="Rectangle 4"/>
          <p:cNvSpPr txBox="1">
            <a:spLocks noGrp="1" noChangeArrowheads="1"/>
          </p:cNvSpPr>
          <p:nvPr/>
        </p:nvSpPr>
        <p:spPr bwMode="auto">
          <a:xfrm>
            <a:off x="7477656" y="7496883"/>
            <a:ext cx="2311401" cy="68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2311" b="1"/>
          </a:p>
        </p:txBody>
      </p:sp>
      <p:sp>
        <p:nvSpPr>
          <p:cNvPr id="25604" name="Rectangle 9"/>
          <p:cNvSpPr>
            <a:spLocks noGrp="1" noChangeArrowheads="1"/>
          </p:cNvSpPr>
          <p:nvPr>
            <p:ph type="subTitle" idx="4294967295"/>
          </p:nvPr>
        </p:nvSpPr>
        <p:spPr>
          <a:xfrm>
            <a:off x="515174" y="3349753"/>
            <a:ext cx="9047824" cy="988215"/>
          </a:xfrm>
        </p:spPr>
        <p:txBody>
          <a:bodyPr vert="horz" lIns="19810" tIns="19810" rIns="19810" bIns="19810" rtlCol="0">
            <a:sp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ru-RU" sz="3081" b="1" dirty="0">
                <a:solidFill>
                  <a:srgbClr val="FF0000"/>
                </a:solidFill>
              </a:rPr>
              <a:t>Развитие и оптимизация вещевого имущества в Вооруженных Силах Российской Федерации</a:t>
            </a:r>
          </a:p>
        </p:txBody>
      </p:sp>
      <p:sp>
        <p:nvSpPr>
          <p:cNvPr id="25605" name="Rectangle 9"/>
          <p:cNvSpPr txBox="1">
            <a:spLocks noChangeArrowheads="1"/>
          </p:cNvSpPr>
          <p:nvPr/>
        </p:nvSpPr>
        <p:spPr bwMode="auto">
          <a:xfrm>
            <a:off x="2" y="4581128"/>
            <a:ext cx="9906000" cy="2102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9810" tIns="19810" rIns="19810" bIns="1981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311" b="1" dirty="0">
                <a:solidFill>
                  <a:srgbClr val="C00000"/>
                </a:solidFill>
              </a:rPr>
              <a:t>Главный инспектор (начальник вещевой службы) </a:t>
            </a:r>
          </a:p>
          <a:p>
            <a:pPr algn="ctr">
              <a:spcBef>
                <a:spcPct val="20000"/>
              </a:spcBef>
            </a:pPr>
            <a:r>
              <a:rPr lang="ru-RU" sz="2311" b="1" dirty="0">
                <a:solidFill>
                  <a:srgbClr val="C00000"/>
                </a:solidFill>
              </a:rPr>
              <a:t>отдела (ресурсного обеспечения)</a:t>
            </a:r>
          </a:p>
          <a:p>
            <a:pPr algn="ctr">
              <a:spcBef>
                <a:spcPct val="20000"/>
              </a:spcBef>
            </a:pPr>
            <a:r>
              <a:rPr lang="ru-RU" sz="2311" b="1" dirty="0">
                <a:solidFill>
                  <a:srgbClr val="C00000"/>
                </a:solidFill>
              </a:rPr>
              <a:t> управления материально-технического обеспечения</a:t>
            </a:r>
          </a:p>
          <a:p>
            <a:pPr algn="ctr">
              <a:spcBef>
                <a:spcPct val="20000"/>
              </a:spcBef>
            </a:pPr>
            <a:r>
              <a:rPr lang="ru-RU" sz="2311" b="1" dirty="0">
                <a:solidFill>
                  <a:srgbClr val="C00000"/>
                </a:solidFill>
              </a:rPr>
              <a:t> Главного командования Воздушно-космических сил </a:t>
            </a:r>
          </a:p>
          <a:p>
            <a:pPr algn="ctr">
              <a:spcBef>
                <a:spcPct val="20000"/>
              </a:spcBef>
            </a:pPr>
            <a:r>
              <a:rPr lang="ru-RU" sz="2311" b="1" i="1" dirty="0">
                <a:solidFill>
                  <a:srgbClr val="002060"/>
                </a:solidFill>
              </a:rPr>
              <a:t>подполковник  А.Ю. Андреев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backgroundRemoval t="648" b="95300" l="1429" r="982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1075" y="367378"/>
            <a:ext cx="3645357" cy="2341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15718" y="442051"/>
            <a:ext cx="1745247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2091" b="1" dirty="0">
                <a:latin typeface="Times New Roman" pitchFamily="18" charset="0"/>
                <a:cs typeface="Times New Roman" pitchFamily="18" charset="0"/>
              </a:rPr>
              <a:t>Было - 8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148890" y="442051"/>
            <a:ext cx="1745247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2091" b="1" dirty="0">
                <a:latin typeface="Times New Roman" pitchFamily="18" charset="0"/>
                <a:cs typeface="Times New Roman" pitchFamily="18" charset="0"/>
              </a:rPr>
              <a:t>Стало - 4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944420" y="821505"/>
            <a:ext cx="0" cy="80801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7" descr="C:\Documents and Settings\пользователь\Рабочий стол\Повседенвка\Разная\Куртка пш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63439" y="1074160"/>
            <a:ext cx="755163" cy="251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Documents and Settings\пользователь\Рабочий стол\Повседенвка\Разная\Свитер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2145" y="1109053"/>
            <a:ext cx="808456" cy="253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C:\Documents and Settings\пользователь\Рабочий стол\Повседенвка\Разная\Рубашка с длинными рукавами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3182" y="1052737"/>
            <a:ext cx="717114" cy="253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Documents and Settings\пользователь\Рабочий стол\Повседенвка\Разная\Рубашка с короткими рукавами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4644" y="1052737"/>
            <a:ext cx="727897" cy="253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1" descr="C:\Documents and Settings\пользователь\Рабочий стол\Повседенвка\Разная\Платье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406" y="3677376"/>
            <a:ext cx="701991" cy="20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Documents and Settings\пользователь\Рабочий стол\Повседенвка\Разная\Баба с длинными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4233" y="3573016"/>
            <a:ext cx="668489" cy="243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3" descr="C:\Documents and Settings\пользователь\Рабочий стол\Повседенвка\Разная\Баба с с короткими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8544" y="3597363"/>
            <a:ext cx="653998" cy="203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4" descr="C:\Documents and Settings\пользователь\Рабочий стол\Повседенвка\Разная\Костюм повседеневный длинный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3179" y="2247157"/>
            <a:ext cx="1074125" cy="312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5" descr="C:\Documents and Settings\пользователь\Рабочий стол\Повседенвка\Разная\Костюм повседеневный короткий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9157" y="2247157"/>
            <a:ext cx="1047408" cy="312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 descr="C:\Documents and Settings\пользователь\Рабочий стол\Повседенвка\Разная\Рубашка повседенвная длинная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5813" y="2247157"/>
            <a:ext cx="1078557" cy="312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7" descr="C:\Documents and Settings\пользователь\Рабочий стол\Повседенвка\Разная\Рубашка с короткими рукавами повседневная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32108" y="2204173"/>
            <a:ext cx="983370" cy="239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 descr="C:\Documents and Settings\пользователь\Рабочий стол\Повседенвка\Разная\Платье летнее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1489" y="3624346"/>
            <a:ext cx="701991" cy="20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198186" y="6093296"/>
            <a:ext cx="4978114" cy="7613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Куртка полушерстяная, свитер шерстяной, рубашки (блузки), платья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5159462" y="5403905"/>
            <a:ext cx="4978114" cy="7613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Костюм повседневный, </a:t>
            </a:r>
          </a:p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рубашка повседневная</a:t>
            </a:r>
          </a:p>
        </p:txBody>
      </p:sp>
      <p:sp>
        <p:nvSpPr>
          <p:cNvPr id="20" name="Прямоугольник 19"/>
          <p:cNvSpPr/>
          <p:nvPr/>
        </p:nvSpPr>
        <p:spPr bwMode="auto">
          <a:xfrm>
            <a:off x="0" y="0"/>
            <a:ext cx="9906000" cy="472084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50000">
                <a:schemeClr val="bg1"/>
              </a:gs>
              <a:gs pos="100000">
                <a:srgbClr val="FF7C8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632017"/>
            <a:r>
              <a:rPr lang="ru-RU" altLang="ru-RU" sz="1600" b="1" dirty="0" smtClean="0">
                <a:solidFill>
                  <a:prstClr val="black"/>
                </a:solidFill>
              </a:rPr>
              <a:t>Повседневная форма одежды военнослужащих (кроме ВМФ)</a:t>
            </a:r>
            <a:endParaRPr lang="ru-RU" altLang="ru-RU" sz="1600" b="1" dirty="0">
              <a:solidFill>
                <a:prstClr val="black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9345488" y="76455"/>
            <a:ext cx="358775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10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060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953774" y="-1100302"/>
            <a:ext cx="7099313" cy="350519"/>
          </a:xfrm>
          <a:prstGeom prst="rect">
            <a:avLst/>
          </a:prstGeom>
        </p:spPr>
        <p:txBody>
          <a:bodyPr wrap="square" lIns="87161" tIns="43580" rIns="87161" bIns="43580">
            <a:spAutoFit/>
          </a:bodyPr>
          <a:lstStyle/>
          <a:p>
            <a:pPr defTabSz="871603"/>
            <a:r>
              <a:rPr lang="ru-RU" sz="1706" dirty="0">
                <a:solidFill>
                  <a:prstClr val="black"/>
                </a:solidFill>
                <a:latin typeface="Calibri"/>
              </a:rPr>
              <a:t> </a:t>
            </a:r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>
            <a:off x="774" y="5349"/>
            <a:ext cx="9906000" cy="543331"/>
          </a:xfrm>
          <a:prstGeom prst="roundRect">
            <a:avLst>
              <a:gd name="adj" fmla="val 0"/>
            </a:avLst>
          </a:prstGeom>
          <a:gradFill rotWithShape="0">
            <a:gsLst>
              <a:gs pos="0">
                <a:srgbClr val="FF7C80"/>
              </a:gs>
              <a:gs pos="50000">
                <a:srgbClr val="FFFFFF"/>
              </a:gs>
              <a:gs pos="100000">
                <a:srgbClr val="FF7C8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39" tIns="49878" rIns="99739" bIns="49878" anchor="ctr"/>
          <a:lstStyle/>
          <a:p>
            <a:pPr algn="ctr" defTabSz="741462"/>
            <a:r>
              <a:rPr lang="ru-RU" altLang="ru-RU" sz="1600" b="1" dirty="0">
                <a:solidFill>
                  <a:prstClr val="black"/>
                </a:solidFill>
              </a:rPr>
              <a:t>Варианты ношения летней военной формы одежды военнослужащих  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8619" b="83593" l="33503" r="690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35" t="8285" r="33987" b="18163"/>
          <a:stretch/>
        </p:blipFill>
        <p:spPr bwMode="auto">
          <a:xfrm>
            <a:off x="416496" y="548680"/>
            <a:ext cx="1471020" cy="5045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87034943"/>
              </p:ext>
            </p:extLst>
          </p:nvPr>
        </p:nvGraphicFramePr>
        <p:xfrm>
          <a:off x="3882538" y="753638"/>
          <a:ext cx="5678974" cy="42247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5978"/>
                <a:gridCol w="2927441"/>
                <a:gridCol w="1587159"/>
                <a:gridCol w="718396"/>
              </a:tblGrid>
              <a:tr h="13072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предмета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предметов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одного военнослужащего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Срок носки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691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Фуражка повседневная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1штука</a:t>
                      </a: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года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322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Костюм (куртка с длинным рукавом и брюки) повседневные, тип Б</a:t>
                      </a: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комплект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года</a:t>
                      </a: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322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Костюм (куртка с коротким рукавом и брюки) повседневные, тип А</a:t>
                      </a: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комплект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года</a:t>
                      </a: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61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Футболка с коротким рукавом</a:t>
                      </a: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штуки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61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Футболка с длинным рукавом</a:t>
                      </a: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штуки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61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Полуботинки лаковые на шнурках</a:t>
                      </a: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пара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1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30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Носки хлопчатобумажные</a:t>
                      </a: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пары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84171" y="6348458"/>
            <a:ext cx="9821829" cy="4750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h="63500"/>
          </a:sp3d>
        </p:spPr>
        <p:txBody>
          <a:bodyPr wrap="square" lIns="74183" tIns="37091" rIns="74183" bIns="37091">
            <a:spAutoFit/>
          </a:bodyPr>
          <a:lstStyle/>
          <a:p>
            <a:pPr algn="just" defTabSz="871603"/>
            <a:r>
              <a:rPr lang="ru-RU" sz="113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</a:t>
            </a:r>
            <a:r>
              <a:rPr lang="ru-RU" sz="1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 № 4 Постановление Правительства Российской Федерации от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№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1135 «О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внесении изменений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Российской Федерации от 22 июня 2006 года № 390»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3148" y="5710755"/>
            <a:ext cx="2795676" cy="392415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9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Выдается  военнослужащим проходящим службу по контракту в ВС РФ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216696" y="548680"/>
            <a:ext cx="1399247" cy="5045061"/>
            <a:chOff x="3221721" y="615055"/>
            <a:chExt cx="1563324" cy="5456085"/>
          </a:xfrm>
        </p:grpSpPr>
        <p:pic>
          <p:nvPicPr>
            <p:cNvPr id="15" name="Picture 20" descr="C:\Users\Администратор\Desktop\182003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14766" b="81365" l="36951" r="655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8022" t="12081" r="32824" b="18399"/>
            <a:stretch/>
          </p:blipFill>
          <p:spPr bwMode="auto">
            <a:xfrm>
              <a:off x="3221721" y="836712"/>
              <a:ext cx="1563324" cy="5234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9242" b="16719" l="43528" r="572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3243" t="8285" r="41540" b="82077"/>
            <a:stretch/>
          </p:blipFill>
          <p:spPr bwMode="auto">
            <a:xfrm>
              <a:off x="3519576" y="615055"/>
              <a:ext cx="767665" cy="7076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Овал 11"/>
          <p:cNvSpPr/>
          <p:nvPr/>
        </p:nvSpPr>
        <p:spPr>
          <a:xfrm>
            <a:off x="9345488" y="76455"/>
            <a:ext cx="358775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11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789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953774" y="-1100302"/>
            <a:ext cx="7099313" cy="350519"/>
          </a:xfrm>
          <a:prstGeom prst="rect">
            <a:avLst/>
          </a:prstGeom>
        </p:spPr>
        <p:txBody>
          <a:bodyPr wrap="square" lIns="87161" tIns="43580" rIns="87161" bIns="43580">
            <a:spAutoFit/>
          </a:bodyPr>
          <a:lstStyle/>
          <a:p>
            <a:pPr defTabSz="871603"/>
            <a:r>
              <a:rPr lang="ru-RU" sz="1706" dirty="0">
                <a:solidFill>
                  <a:prstClr val="black"/>
                </a:solidFill>
                <a:latin typeface="Calibri"/>
              </a:rPr>
              <a:t> </a:t>
            </a:r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>
            <a:off x="21963" y="22621"/>
            <a:ext cx="9906000" cy="543331"/>
          </a:xfrm>
          <a:prstGeom prst="roundRect">
            <a:avLst>
              <a:gd name="adj" fmla="val 0"/>
            </a:avLst>
          </a:prstGeom>
          <a:gradFill rotWithShape="0">
            <a:gsLst>
              <a:gs pos="0">
                <a:srgbClr val="FF7C80"/>
              </a:gs>
              <a:gs pos="50000">
                <a:srgbClr val="FFFFFF"/>
              </a:gs>
              <a:gs pos="100000">
                <a:srgbClr val="FF7C8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39" tIns="49878" rIns="99739" bIns="49878" anchor="ctr"/>
          <a:lstStyle/>
          <a:p>
            <a:pPr algn="ctr" defTabSz="741462"/>
            <a:r>
              <a:rPr lang="ru-RU" altLang="ru-RU" sz="1600" b="1" dirty="0">
                <a:solidFill>
                  <a:prstClr val="black"/>
                </a:solidFill>
              </a:rPr>
              <a:t>Варианты ношения летней военной формы одежды военнослужащих  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3095100"/>
              </p:ext>
            </p:extLst>
          </p:nvPr>
        </p:nvGraphicFramePr>
        <p:xfrm>
          <a:off x="4016896" y="908720"/>
          <a:ext cx="5454379" cy="37919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8339"/>
                <a:gridCol w="2745767"/>
                <a:gridCol w="1449766"/>
                <a:gridCol w="830507"/>
              </a:tblGrid>
              <a:tr h="1533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предмета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предметов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одного военнослужащего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Срок носки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037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Фуражка повседневная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1штука</a:t>
                      </a: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года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344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Рубашка  с длинным рукавом повседневная</a:t>
                      </a: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штуки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года</a:t>
                      </a: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344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Рубашка  с коротким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рукавом повседневная</a:t>
                      </a: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штуки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года</a:t>
                      </a: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2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Полуботинки лаковые на шнурках</a:t>
                      </a: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пара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1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29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Носки хлопчатобумажные</a:t>
                      </a: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пары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242" marR="422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916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784" y="620688"/>
            <a:ext cx="1583059" cy="4962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1963" y="6313774"/>
            <a:ext cx="9748330" cy="4750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63500"/>
          </a:sp3d>
        </p:spPr>
        <p:txBody>
          <a:bodyPr wrap="square" lIns="74183" tIns="37091" rIns="74183" bIns="37091">
            <a:spAutoFit/>
          </a:bodyPr>
          <a:lstStyle/>
          <a:p>
            <a:pPr algn="just" defTabSz="871603"/>
            <a:r>
              <a:rPr lang="ru-RU" sz="113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</a:t>
            </a:r>
            <a:r>
              <a:rPr lang="ru-RU" sz="1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 № 4 Постановление Правительства Российской Федерации от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года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1135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внесении изменений в Постановление правительства Российской Федерации от 22 июня 2006 года № 390»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756" y="5752383"/>
            <a:ext cx="2756672" cy="392415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9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Выдается  военнослужащим проходящим службу по контракту в ВС РФ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2215806" y="624879"/>
            <a:ext cx="1508559" cy="4958529"/>
            <a:chOff x="3087183" y="695697"/>
            <a:chExt cx="1496650" cy="5610578"/>
          </a:xfrm>
        </p:grpSpPr>
        <p:pic>
          <p:nvPicPr>
            <p:cNvPr id="20" name="Picture 9" descr="F:\09-04-2016_08-47-09\180400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20103" b="83608" l="34836" r="6747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7591" t="20175" r="35059" b="18702"/>
            <a:stretch/>
          </p:blipFill>
          <p:spPr bwMode="auto">
            <a:xfrm>
              <a:off x="3087183" y="1526875"/>
              <a:ext cx="1496650" cy="4779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40" b="19751" l="8917" r="8980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1152" r="25732" b="79234"/>
            <a:stretch/>
          </p:blipFill>
          <p:spPr bwMode="auto">
            <a:xfrm>
              <a:off x="3339797" y="695697"/>
              <a:ext cx="878520" cy="11649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Овал 11"/>
          <p:cNvSpPr/>
          <p:nvPr/>
        </p:nvSpPr>
        <p:spPr>
          <a:xfrm>
            <a:off x="9345488" y="76455"/>
            <a:ext cx="358775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12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104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пользователь\Рабочий стол\Вехняя одежда\Пальто\Пальто генеральское серого цв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775" y="1455163"/>
            <a:ext cx="1104776" cy="226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Documents and Settings\пользователь\Рабочий стол\Вехняя одежда\Пальто\Шинель ос серого цв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7752" y="1455166"/>
            <a:ext cx="994183" cy="226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Documents and Settings\пользователь\Рабочий стол\Вехняя одежда\Пальто\Бабское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0559" y="1455164"/>
            <a:ext cx="941821" cy="22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Documents and Settings\пользователь\Рабочий стол\Вехняя одежда\Пальто\Пальто солдатское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3680" y="3759421"/>
            <a:ext cx="889142" cy="22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615718" y="658075"/>
            <a:ext cx="1745247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2091" b="1" dirty="0">
                <a:latin typeface="Times New Roman" pitchFamily="18" charset="0"/>
                <a:cs typeface="Times New Roman" pitchFamily="18" charset="0"/>
              </a:rPr>
              <a:t>Было - 6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148890" y="658075"/>
            <a:ext cx="1745247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2091" b="1" dirty="0">
                <a:latin typeface="Times New Roman" pitchFamily="18" charset="0"/>
                <a:cs typeface="Times New Roman" pitchFamily="18" charset="0"/>
              </a:rPr>
              <a:t>Стало - 1 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943653" y="1170007"/>
            <a:ext cx="0" cy="80196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7" descr="C:\Documents and Settings\пользователь\Рабочий стол\Вехняя одежда\Пальто\Куртка зимняя повс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8613" y="1835301"/>
            <a:ext cx="1411887" cy="286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90822" y="6165304"/>
            <a:ext cx="3113140" cy="6424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Пальто зимнее шерстяное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403360" y="4655471"/>
            <a:ext cx="3926302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Куртка зимняя повседневная</a:t>
            </a:r>
          </a:p>
        </p:txBody>
      </p:sp>
      <p:pic>
        <p:nvPicPr>
          <p:cNvPr id="15" name="Picture 8" descr="C:\Documents and Settings\пользователь\Рабочий стол\Вехняя одежда\Пальто\Пальто ос защитного цв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100112" y="3730650"/>
            <a:ext cx="1023352" cy="22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Documents and Settings\пользователь\Рабочий стол\Вехняя одежда\Пальто\Пальто генеральское защитного цв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84957" y="3758710"/>
            <a:ext cx="1067436" cy="226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 bwMode="auto">
          <a:xfrm>
            <a:off x="0" y="0"/>
            <a:ext cx="9906000" cy="472084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50000">
                <a:schemeClr val="bg1"/>
              </a:gs>
              <a:gs pos="100000">
                <a:srgbClr val="FF7C8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632017"/>
            <a:r>
              <a:rPr lang="ru-RU" altLang="ru-RU" sz="1600" b="1" dirty="0" smtClean="0">
                <a:solidFill>
                  <a:prstClr val="black"/>
                </a:solidFill>
              </a:rPr>
              <a:t>Верхняя зимняя форма одежды военнослужащих(кроме ВМФ)</a:t>
            </a:r>
            <a:endParaRPr lang="ru-RU" altLang="ru-RU" sz="1600" b="1" dirty="0">
              <a:solidFill>
                <a:prstClr val="black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9345488" y="76455"/>
            <a:ext cx="358775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13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657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893820" y="404664"/>
            <a:ext cx="1745247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2091" b="1" dirty="0">
                <a:latin typeface="Times New Roman" pitchFamily="18" charset="0"/>
                <a:cs typeface="Times New Roman" pitchFamily="18" charset="0"/>
              </a:rPr>
              <a:t>Было - 4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456878" y="404664"/>
            <a:ext cx="1745247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2091" b="1" dirty="0">
                <a:latin typeface="Times New Roman" pitchFamily="18" charset="0"/>
                <a:cs typeface="Times New Roman" pitchFamily="18" charset="0"/>
              </a:rPr>
              <a:t>Стало - 2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943467" y="809967"/>
            <a:ext cx="0" cy="80196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1" descr="C:\Documents and Settings\пользователь\Рабочий стол\Вехняя одежда\Куртки\Куртка кожаная генерал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801" y="1313309"/>
            <a:ext cx="1075338" cy="168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Documents and Settings\пользователь\Рабочий стол\Вехняя одежда\Куртки\Дс офицерская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5256" y="1332377"/>
            <a:ext cx="1053781" cy="168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3" descr="C:\Documents and Settings\пользователь\Рабочий стол\Вехняя одежда\Куртки\Дс офицерская старая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748091" y="1313306"/>
            <a:ext cx="996169" cy="168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C:\Documents and Settings\пользователь\Рабочий стол\Вехняя одежда\Куртки\Бушлат ВМФ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9818" y="1313305"/>
            <a:ext cx="1029585" cy="168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712584" y="3052927"/>
            <a:ext cx="3630628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Куртка демисезонная, </a:t>
            </a:r>
          </a:p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бушлат шерстяной</a:t>
            </a:r>
          </a:p>
        </p:txBody>
      </p:sp>
      <p:pic>
        <p:nvPicPr>
          <p:cNvPr id="22" name="Picture 15" descr="C:\Documents and Settings\пользователь\Рабочий стол\Вехняя одежда\Куртки\Куртка кожаная генерал новая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5054" y="1323239"/>
            <a:ext cx="1051858" cy="172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 descr="C:\Documents and Settings\пользователь\Рабочий стол\Вехняя одежда\Куртки\Дс офицерская новая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2935" y="1323240"/>
            <a:ext cx="998497" cy="188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5593056" y="3054416"/>
            <a:ext cx="3630628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Куртка демисезонная </a:t>
            </a:r>
          </a:p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повседневная</a:t>
            </a:r>
          </a:p>
        </p:txBody>
      </p:sp>
      <p:pic>
        <p:nvPicPr>
          <p:cNvPr id="25" name="Picture 18" descr="C:\Documents and Settings\пользователь\Рабочий стол\Вехняя одежда\Плащи\Плащ кожаный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56" y="4404581"/>
            <a:ext cx="928261" cy="157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9" descr="C:\Documents and Settings\пользователь\Рабочий стол\Вехняя одежда\Плащи\Плащ дс защиный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6740" y="4404580"/>
            <a:ext cx="750757" cy="157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0" descr="C:\Documents and Settings\пользователь\Рабочий стол\Вехняя одежда\Плащи\Бабский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0859" y="4332469"/>
            <a:ext cx="810991" cy="185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687307" y="6148538"/>
            <a:ext cx="3630628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Плащ демисезонный</a:t>
            </a:r>
          </a:p>
        </p:txBody>
      </p:sp>
      <p:pic>
        <p:nvPicPr>
          <p:cNvPr id="29" name="Picture 21" descr="C:\Documents and Settings\пользователь\Рабочий стол\Вехняя одежда\Плащи\Дс новый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5976" y="4415074"/>
            <a:ext cx="1041847" cy="188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5523119" y="6281888"/>
            <a:ext cx="3630628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Плащ демисезонный повседневный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712640" y="3573016"/>
            <a:ext cx="1745247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2091" b="1" dirty="0">
                <a:latin typeface="Times New Roman" pitchFamily="18" charset="0"/>
                <a:cs typeface="Times New Roman" pitchFamily="18" charset="0"/>
              </a:rPr>
              <a:t>Было - 3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308960" y="3573016"/>
            <a:ext cx="1745247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2091" b="1" dirty="0">
                <a:latin typeface="Times New Roman" pitchFamily="18" charset="0"/>
                <a:cs typeface="Times New Roman" pitchFamily="18" charset="0"/>
              </a:rPr>
              <a:t>Стало - 1</a:t>
            </a:r>
          </a:p>
        </p:txBody>
      </p:sp>
      <p:sp>
        <p:nvSpPr>
          <p:cNvPr id="31" name="Прямоугольник 30"/>
          <p:cNvSpPr/>
          <p:nvPr/>
        </p:nvSpPr>
        <p:spPr bwMode="auto">
          <a:xfrm>
            <a:off x="0" y="0"/>
            <a:ext cx="9906000" cy="472084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50000">
                <a:schemeClr val="bg1"/>
              </a:gs>
              <a:gs pos="100000">
                <a:srgbClr val="FF7C8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632017"/>
            <a:r>
              <a:rPr lang="ru-RU" altLang="ru-RU" sz="1600" b="1" dirty="0" smtClean="0">
                <a:solidFill>
                  <a:prstClr val="black"/>
                </a:solidFill>
              </a:rPr>
              <a:t>Верхняя демисезонная форма одежды военнослужащих(кроме ВМФ)</a:t>
            </a:r>
            <a:endParaRPr lang="ru-RU" altLang="ru-RU" sz="1600" b="1" dirty="0">
              <a:solidFill>
                <a:prstClr val="black"/>
              </a:solidFill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9345488" y="76455"/>
            <a:ext cx="358775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14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906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15718" y="678081"/>
            <a:ext cx="1745247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2091" b="1" dirty="0">
                <a:latin typeface="Times New Roman" pitchFamily="18" charset="0"/>
                <a:cs typeface="Times New Roman" pitchFamily="18" charset="0"/>
              </a:rPr>
              <a:t>Было - 3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148890" y="678081"/>
            <a:ext cx="1745247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2091" b="1" dirty="0">
                <a:latin typeface="Times New Roman" pitchFamily="18" charset="0"/>
                <a:cs typeface="Times New Roman" pitchFamily="18" charset="0"/>
              </a:rPr>
              <a:t>Стало - 1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943653" y="881975"/>
            <a:ext cx="0" cy="80196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487105" y="6058675"/>
            <a:ext cx="4196653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154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Плащ-накидка, плащ-палатка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284553" y="6044907"/>
            <a:ext cx="4196653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Костюм </a:t>
            </a:r>
            <a:r>
              <a:rPr lang="ru-RU" sz="1541" dirty="0" err="1">
                <a:latin typeface="Times New Roman" pitchFamily="18" charset="0"/>
                <a:cs typeface="Times New Roman" pitchFamily="18" charset="0"/>
              </a:rPr>
              <a:t>ветроводозащитный</a:t>
            </a:r>
            <a:endParaRPr lang="ru-RU" sz="154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5" descr="C:\Documents and Settings\пользователь\Рабочий стол\Полевая\Ветроводозащиный ВКПО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4576" y="2432286"/>
            <a:ext cx="1217227" cy="359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Documents and Settings\пользователь\Рабочий стол\Полевая\плащ накидка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775" y="2526622"/>
            <a:ext cx="1402765" cy="312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C:\Documents and Settings\пользователь\Рабочий стол\Полевая\Плащ палатка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361045" y="2549977"/>
            <a:ext cx="1519364" cy="312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:\плащ накид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0571" y="2526567"/>
            <a:ext cx="1402733" cy="312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 bwMode="auto">
          <a:xfrm>
            <a:off x="0" y="0"/>
            <a:ext cx="9906000" cy="472084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50000">
                <a:schemeClr val="bg1"/>
              </a:gs>
              <a:gs pos="100000">
                <a:srgbClr val="FF7C8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632017"/>
            <a:r>
              <a:rPr lang="ru-RU" altLang="ru-RU" sz="1600" b="1" dirty="0" smtClean="0">
                <a:solidFill>
                  <a:prstClr val="black"/>
                </a:solidFill>
              </a:rPr>
              <a:t>Полевая (специальная) форма одежды военнослужащих</a:t>
            </a:r>
            <a:endParaRPr lang="ru-RU" altLang="ru-RU" sz="1600" b="1" dirty="0">
              <a:solidFill>
                <a:prstClr val="black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9345488" y="76455"/>
            <a:ext cx="358775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15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865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15718" y="514059"/>
            <a:ext cx="1745247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2091" b="1" dirty="0">
                <a:latin typeface="Times New Roman" pitchFamily="18" charset="0"/>
                <a:cs typeface="Times New Roman" pitchFamily="18" charset="0"/>
              </a:rPr>
              <a:t>Было - 6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148890" y="514059"/>
            <a:ext cx="1745247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2091" b="1" dirty="0">
                <a:latin typeface="Times New Roman" pitchFamily="18" charset="0"/>
                <a:cs typeface="Times New Roman" pitchFamily="18" charset="0"/>
              </a:rPr>
              <a:t>Стало - 4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943653" y="1170007"/>
            <a:ext cx="0" cy="80196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209198" y="5209638"/>
            <a:ext cx="4943653" cy="16037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Папахи из каракуля, шапка-ушанка из каракуля, </a:t>
            </a:r>
          </a:p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шапка из каракуля с козырьком, </a:t>
            </a:r>
          </a:p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берет из каракуля, шапка-ушанка из овчины </a:t>
            </a:r>
          </a:p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меховой (из искусственного меха)</a:t>
            </a:r>
          </a:p>
        </p:txBody>
      </p:sp>
      <p:pic>
        <p:nvPicPr>
          <p:cNvPr id="15" name="Picture 2" descr="C:\Documents and Settings\пользователь\Рабочий стол\Головные уборы\Папаха генеральская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02" y="1824699"/>
            <a:ext cx="1378500" cy="163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Documents and Settings\пользователь\Рабочий стол\Головные уборы\Папаха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3907" y="1788544"/>
            <a:ext cx="1377176" cy="163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Documents and Settings\пользователь\Рабочий стол\Головные уборы\Шапка ушанка каракулевая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2321" y="2048070"/>
            <a:ext cx="1377176" cy="111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Documents and Settings\пользователь\Рабочий стол\Головные уборы\Шапка с козырьком старая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106" y="4109919"/>
            <a:ext cx="1377176" cy="107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:\Documents and Settings\пользователь\Рабочий стол\Головные уборы\Берет каракулевый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8029" y="4183137"/>
            <a:ext cx="1377176" cy="90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Documents and Settings\пользователь\Рабочий стол\Головные уборы\Шапка ушанка мех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2320" y="4089040"/>
            <a:ext cx="1377176" cy="111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C:\Documents and Settings\пользователь\Рабочий стол\Головные уборы\Шапка с козырьком новая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6975" y="2524057"/>
            <a:ext cx="1377176" cy="94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Documents and Settings\пользователь\Рабочий стол\Головные уборы\Шапка с козырьком новая мех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4148" y="4277076"/>
            <a:ext cx="1377176" cy="96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4951389" y="5614686"/>
            <a:ext cx="4484269" cy="1054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154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Шапки из каракуля с козырьком, </a:t>
            </a:r>
            <a:br>
              <a:rPr lang="ru-RU" sz="154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54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шапка меховая с козырьком, </a:t>
            </a:r>
            <a:br>
              <a:rPr lang="ru-RU" sz="154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54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шапка-ушанка из овчины меховой </a:t>
            </a:r>
            <a:br>
              <a:rPr lang="ru-RU" sz="154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54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(из искусственного меха)</a:t>
            </a:r>
          </a:p>
        </p:txBody>
      </p:sp>
      <p:pic>
        <p:nvPicPr>
          <p:cNvPr id="27" name="Picture 7" descr="C:\Documents and Settings\пользователь\Рабочий стол\Головные уборы\Шапка ушанка мех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0715" y="4200775"/>
            <a:ext cx="1377176" cy="111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Старченко\ВУ ШМТО\2017 год\Февраль\6 февраля\Рисунки\Головные уборы\Зима\Шапка с козырьком ВМФ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0119" y="2561437"/>
            <a:ext cx="1341798" cy="90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 bwMode="auto">
          <a:xfrm>
            <a:off x="0" y="0"/>
            <a:ext cx="9906000" cy="472084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50000">
                <a:schemeClr val="bg1"/>
              </a:gs>
              <a:gs pos="100000">
                <a:srgbClr val="FF7C8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632017"/>
            <a:r>
              <a:rPr lang="ru-RU" altLang="ru-RU" sz="1600" b="1" dirty="0" smtClean="0">
                <a:solidFill>
                  <a:prstClr val="black"/>
                </a:solidFill>
              </a:rPr>
              <a:t>Зимние головные уборы военнослужащих</a:t>
            </a:r>
            <a:endParaRPr lang="ru-RU" altLang="ru-RU" sz="1600" b="1" dirty="0">
              <a:solidFill>
                <a:prstClr val="black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9345488" y="76455"/>
            <a:ext cx="358775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16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120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80592" y="332656"/>
            <a:ext cx="1720333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2091" b="1" dirty="0">
                <a:latin typeface="Times New Roman" pitchFamily="18" charset="0"/>
                <a:cs typeface="Times New Roman" pitchFamily="18" charset="0"/>
              </a:rPr>
              <a:t>Было - 5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465168" y="332656"/>
            <a:ext cx="1745247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2091" b="1" dirty="0">
                <a:latin typeface="Times New Roman" pitchFamily="18" charset="0"/>
                <a:cs typeface="Times New Roman" pitchFamily="18" charset="0"/>
              </a:rPr>
              <a:t>Стало - 3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943653" y="809967"/>
            <a:ext cx="0" cy="80196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613826" y="2962331"/>
            <a:ext cx="4196653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Фуражка шерстяная, </a:t>
            </a:r>
          </a:p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пилотка шерстяная, пилотка летняя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13827" y="5842651"/>
            <a:ext cx="4196653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Фуражка зимняя полевая, </a:t>
            </a:r>
          </a:p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фуражка летняя полевая, панама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292851" y="5842651"/>
            <a:ext cx="4196653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Шапка-ушанка утепленная, </a:t>
            </a:r>
          </a:p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фуражка летняя полевая</a:t>
            </a:r>
          </a:p>
        </p:txBody>
      </p:sp>
      <p:pic>
        <p:nvPicPr>
          <p:cNvPr id="29" name="Picture 11" descr="C:\Documents and Settings\пользователь\Рабочий стол\Головные уборы\Повседенвная\Фуржка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672" y="980728"/>
            <a:ext cx="1377176" cy="110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C:\Documents and Settings\пользователь\Рабочий стол\Головные уборы\Повседенвная\Пилотка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6576" y="2132856"/>
            <a:ext cx="1377176" cy="99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Documents and Settings\пользователь\Рабочий стол\Головные уборы\Повседенвная\Фуржка генерал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504" y="980728"/>
            <a:ext cx="1377176" cy="110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C:\Documents and Settings\пользователь\Рабочий стол\Головные уборы\Повседенвная\Фуржка солдат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2840" y="980728"/>
            <a:ext cx="1377176" cy="111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7" descr="C:\Documents and Settings\пользователь\Рабочий стол\Головные уборы\Повседенвная\Фуржка новая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0492" y="1074544"/>
            <a:ext cx="1377176" cy="100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8" descr="C:\Documents and Settings\пользователь\Рабочий стол\Головные уборы\Повседенвная\Фуржка повседневная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2778" y="1074546"/>
            <a:ext cx="1377176" cy="100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9" descr="C:\Documents and Settings\пользователь\Рабочий стол\Головные уборы\Повседенвная\Шляпа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07716" y="1180019"/>
            <a:ext cx="1377176" cy="75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5320777" y="2242251"/>
            <a:ext cx="4600775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Фуражка шерстяная, </a:t>
            </a:r>
          </a:p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фуражка повседневная, </a:t>
            </a:r>
          </a:p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шляпа повседневная</a:t>
            </a:r>
          </a:p>
        </p:txBody>
      </p:sp>
      <p:pic>
        <p:nvPicPr>
          <p:cNvPr id="38" name="Picture 22" descr="C:\Documents and Settings\пользователь\Рабочий стол\Головные уборы\Полевые\Кепка летняя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6403" y="4486331"/>
            <a:ext cx="1377176" cy="76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3" descr="C:\Documents and Settings\пользователь\Рабочий стол\Головные уборы\Полевые\Шляпа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0478" y="4372377"/>
            <a:ext cx="1498483" cy="92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:\Documents and Settings\пользователь\Рабочий стол\Головные уборы\Полевые\Летняя новая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46061" y="4561053"/>
            <a:ext cx="1563457" cy="73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5" descr="C:\Documents and Settings\пользователь\Рабочий стол\Головные уборы\Полевые\Шапка ВКПО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3989" y="4396772"/>
            <a:ext cx="1377176" cy="89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Documents and Settings\пользователь\Рабочий стол\Головные уборы\Повседенвная\Пилотка бежевая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792760" y="2204864"/>
            <a:ext cx="1377176" cy="106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Старченко\ВУ ШМТО\2017 год\Февраль\6 февраля\Рисунки\Головные уборы\Полевые\Кепка зимняя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440" y="4322720"/>
            <a:ext cx="1473933" cy="106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1723444" y="3754419"/>
            <a:ext cx="1745247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2091" b="1" dirty="0">
                <a:latin typeface="Times New Roman" pitchFamily="18" charset="0"/>
                <a:cs typeface="Times New Roman" pitchFamily="18" charset="0"/>
              </a:rPr>
              <a:t>Было - 3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398891" y="3682411"/>
            <a:ext cx="1745247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2091" b="1" dirty="0">
                <a:latin typeface="Times New Roman" pitchFamily="18" charset="0"/>
                <a:cs typeface="Times New Roman" pitchFamily="18" charset="0"/>
              </a:rPr>
              <a:t>Стало - 2</a:t>
            </a:r>
          </a:p>
        </p:txBody>
      </p:sp>
      <p:sp>
        <p:nvSpPr>
          <p:cNvPr id="25" name="Прямоугольник 24"/>
          <p:cNvSpPr/>
          <p:nvPr/>
        </p:nvSpPr>
        <p:spPr bwMode="auto">
          <a:xfrm>
            <a:off x="0" y="0"/>
            <a:ext cx="9906000" cy="472084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50000">
                <a:schemeClr val="bg1"/>
              </a:gs>
              <a:gs pos="100000">
                <a:srgbClr val="FF7C8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632017"/>
            <a:r>
              <a:rPr lang="ru-RU" altLang="ru-RU" sz="1600" b="1" dirty="0" smtClean="0">
                <a:solidFill>
                  <a:prstClr val="black"/>
                </a:solidFill>
              </a:rPr>
              <a:t>Летние головные уборы военнослужащих</a:t>
            </a:r>
            <a:endParaRPr lang="ru-RU" altLang="ru-RU" sz="1600" b="1" dirty="0">
              <a:solidFill>
                <a:prstClr val="black"/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9345488" y="76455"/>
            <a:ext cx="358775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17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027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40039" y="730083"/>
            <a:ext cx="1745247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2091" b="1" dirty="0">
                <a:latin typeface="Times New Roman" pitchFamily="18" charset="0"/>
                <a:cs typeface="Times New Roman" pitchFamily="18" charset="0"/>
              </a:rPr>
              <a:t>Было - 2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173211" y="730083"/>
            <a:ext cx="1745247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2091" b="1" dirty="0">
                <a:latin typeface="Times New Roman" pitchFamily="18" charset="0"/>
                <a:cs typeface="Times New Roman" pitchFamily="18" charset="0"/>
              </a:rPr>
              <a:t>Стало - 1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943653" y="1314023"/>
            <a:ext cx="0" cy="80196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262084" y="4476340"/>
            <a:ext cx="4501850" cy="1184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59890" rIns="0" bIns="59890" rtlCol="0" anchor="ctr"/>
          <a:lstStyle/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Полуботинки хромовые, </a:t>
            </a:r>
          </a:p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полуботинки хромовые лакированные.</a:t>
            </a:r>
          </a:p>
        </p:txBody>
      </p:sp>
      <p:pic>
        <p:nvPicPr>
          <p:cNvPr id="28" name="Picture 6" descr="C:\Documents and Settings\пользователь\Рабочий стол\Обувь\Полуботинки старые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07306" flipH="1">
            <a:off x="432783" y="2412526"/>
            <a:ext cx="1886542" cy="86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5190741" y="4602793"/>
            <a:ext cx="4501850" cy="10584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59890" rIns="0" bIns="59890" rtlCol="0" anchor="ctr"/>
          <a:lstStyle/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Полуботинки хромовые,</a:t>
            </a:r>
          </a:p>
        </p:txBody>
      </p:sp>
      <p:pic>
        <p:nvPicPr>
          <p:cNvPr id="32" name="Picture 3" descr="C:\Documents and Settings\пользователь\Рабочий стол\Обувь\полуботинки лакированные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8717" y="2459586"/>
            <a:ext cx="1886542" cy="78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Старченко\ВУ ШМТО\2017 год\Февраль\6 февраля\Рисунки\Обувь\полуботинки лакированные на шнурках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7" y="2383880"/>
            <a:ext cx="1740102" cy="121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 bwMode="auto">
          <a:xfrm>
            <a:off x="0" y="0"/>
            <a:ext cx="9906000" cy="472084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50000">
                <a:schemeClr val="bg1"/>
              </a:gs>
              <a:gs pos="100000">
                <a:srgbClr val="FF7C8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632017"/>
            <a:r>
              <a:rPr lang="ru-RU" altLang="ru-RU" sz="1600" b="1" dirty="0" smtClean="0">
                <a:solidFill>
                  <a:prstClr val="black"/>
                </a:solidFill>
              </a:rPr>
              <a:t>Обувь</a:t>
            </a:r>
            <a:endParaRPr lang="ru-RU" altLang="ru-RU" sz="1600" b="1" dirty="0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9345488" y="76455"/>
            <a:ext cx="358775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18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184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15718" y="514059"/>
            <a:ext cx="1745247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2091" b="1" dirty="0">
                <a:latin typeface="Times New Roman" pitchFamily="18" charset="0"/>
                <a:cs typeface="Times New Roman" pitchFamily="18" charset="0"/>
              </a:rPr>
              <a:t>Было - 3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320895" y="514059"/>
            <a:ext cx="1745247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2091" b="1" dirty="0">
                <a:latin typeface="Times New Roman" pitchFamily="18" charset="0"/>
                <a:cs typeface="Times New Roman" pitchFamily="18" charset="0"/>
              </a:rPr>
              <a:t>Стало - 2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943653" y="809967"/>
            <a:ext cx="0" cy="80196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519136" y="6093296"/>
            <a:ext cx="4196653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Сапоги фетровые, валенки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329737" y="6093296"/>
            <a:ext cx="4196653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Сапоги утепленные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047339" y="2548880"/>
            <a:ext cx="4716879" cy="1226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Ботинки с высокими берцами </a:t>
            </a:r>
          </a:p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для низких температур, </a:t>
            </a:r>
            <a:br>
              <a:rPr lang="ru-RU" sz="1541" dirty="0">
                <a:latin typeface="Times New Roman" pitchFamily="18" charset="0"/>
                <a:cs typeface="Times New Roman" pitchFamily="18" charset="0"/>
              </a:rPr>
            </a:br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ботинки с высокими берцами летние</a:t>
            </a:r>
          </a:p>
        </p:txBody>
      </p:sp>
      <p:pic>
        <p:nvPicPr>
          <p:cNvPr id="17" name="Picture 49" descr="Рисунок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8932" y="1226623"/>
            <a:ext cx="1369497" cy="1372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Documents and Settings\пользователь\Рабочий стол\Обувь\БВБ старые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5513" y="1340768"/>
            <a:ext cx="1463266" cy="137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Documents and Settings\пользователь\Рабочий стол\Обувь\Сапоги зимние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2046" y="4139184"/>
            <a:ext cx="1501314" cy="181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Documents and Settings\пользователь\Рабочий стол\Обувь\Валенки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2574" y="3933056"/>
            <a:ext cx="1383446" cy="216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 descr="C:\Documents and Settings\пользователь\Рабочий стол\Обувь\БВБ дс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0652" y="1370586"/>
            <a:ext cx="1574229" cy="120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C:\Documents and Settings\пользователь\Рабочий стол\Обувь\БВБ новые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706334" y="1180035"/>
            <a:ext cx="1303183" cy="137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" y="2562650"/>
            <a:ext cx="4943652" cy="1226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Ботинки с высокими берцами зимние, </a:t>
            </a:r>
            <a:br>
              <a:rPr lang="ru-RU" sz="1541" dirty="0">
                <a:latin typeface="Times New Roman" pitchFamily="18" charset="0"/>
                <a:cs typeface="Times New Roman" pitchFamily="18" charset="0"/>
              </a:rPr>
            </a:br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ботинки с высокими берцами  демисезонные, </a:t>
            </a:r>
          </a:p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ботинки с высокими берцами летние</a:t>
            </a:r>
          </a:p>
        </p:txBody>
      </p:sp>
      <p:pic>
        <p:nvPicPr>
          <p:cNvPr id="26" name="Picture 2" descr="C:\Documents and Settings\пользователь\Рабочий стол\Обувь\БВБ зимние старые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672" y="1354932"/>
            <a:ext cx="1434914" cy="121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Documents and Settings\пользователь\Рабочий стол\Обувь\Фетровые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29621" y="4094381"/>
            <a:ext cx="1655040" cy="188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599206" y="3466387"/>
            <a:ext cx="1745247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2091" b="1" dirty="0">
                <a:latin typeface="Times New Roman" pitchFamily="18" charset="0"/>
                <a:cs typeface="Times New Roman" pitchFamily="18" charset="0"/>
              </a:rPr>
              <a:t>Было - 2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304383" y="3538395"/>
            <a:ext cx="1745247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2091" b="1" dirty="0">
                <a:latin typeface="Times New Roman" pitchFamily="18" charset="0"/>
                <a:cs typeface="Times New Roman" pitchFamily="18" charset="0"/>
              </a:rPr>
              <a:t>Стало - 1</a:t>
            </a:r>
          </a:p>
        </p:txBody>
      </p:sp>
      <p:sp>
        <p:nvSpPr>
          <p:cNvPr id="28" name="Прямоугольник 27"/>
          <p:cNvSpPr/>
          <p:nvPr/>
        </p:nvSpPr>
        <p:spPr bwMode="auto">
          <a:xfrm>
            <a:off x="0" y="0"/>
            <a:ext cx="9906000" cy="472084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50000">
                <a:schemeClr val="bg1"/>
              </a:gs>
              <a:gs pos="100000">
                <a:srgbClr val="FF7C8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632017"/>
            <a:r>
              <a:rPr lang="ru-RU" altLang="ru-RU" sz="1600" b="1" dirty="0" smtClean="0">
                <a:solidFill>
                  <a:prstClr val="black"/>
                </a:solidFill>
              </a:rPr>
              <a:t>Полевая обувь</a:t>
            </a:r>
            <a:endParaRPr lang="ru-RU" altLang="ru-RU" sz="1600" b="1" dirty="0">
              <a:solidFill>
                <a:prstClr val="black"/>
              </a:solidFill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9345488" y="76455"/>
            <a:ext cx="358775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19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878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4"/>
          <p:cNvSpPr txBox="1">
            <a:spLocks noGrp="1" noChangeArrowheads="1"/>
          </p:cNvSpPr>
          <p:nvPr/>
        </p:nvSpPr>
        <p:spPr bwMode="auto">
          <a:xfrm>
            <a:off x="7477656" y="7496883"/>
            <a:ext cx="2311401" cy="68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2311" b="1"/>
          </a:p>
        </p:txBody>
      </p:sp>
      <p:sp>
        <p:nvSpPr>
          <p:cNvPr id="25605" name="Rectangle 9"/>
          <p:cNvSpPr txBox="1">
            <a:spLocks noChangeArrowheads="1"/>
          </p:cNvSpPr>
          <p:nvPr/>
        </p:nvSpPr>
        <p:spPr bwMode="auto">
          <a:xfrm>
            <a:off x="198186" y="200558"/>
            <a:ext cx="9590871" cy="810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9810" tIns="19810" rIns="19810" bIns="19810">
            <a:spAutoFit/>
          </a:bodyPr>
          <a:lstStyle/>
          <a:p>
            <a:pPr algn="just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УЧЕБНЫЕ ЦЕЛИ: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Довести до личного состава результаты развития и оптимизации вещевого имущества в Вооруженных Силах Российской Федерации, особенности обеспечения вещевым имуществом в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2017 </a:t>
            </a: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году.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УЧЕБНЫЕ ВОПРОСЫ: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Оптимизация вещевого имущества в Вооруженных Силах Российской Федерации.</a:t>
            </a:r>
          </a:p>
          <a:p>
            <a:pPr algn="just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2. Особенности вещевого обеспечения  военнослужащих Вооруженных Сил Российской Федерации в 2017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году.</a:t>
            </a:r>
          </a:p>
          <a:p>
            <a:pPr algn="just"/>
            <a:r>
              <a:rPr lang="ru-RU" sz="1800" dirty="0" smtClean="0"/>
              <a:t>3.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Организация контроля должностными лицами за полнотой доведения норм снабжения вещевым имуществом и внешним видом личного состава, а также банно-прачечным обслуживанием.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b="1" cap="all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b="1" cap="all" dirty="0" smtClean="0">
                <a:latin typeface="Times New Roman" pitchFamily="18" charset="0"/>
                <a:cs typeface="Times New Roman" pitchFamily="18" charset="0"/>
              </a:rPr>
              <a:t>Время</a:t>
            </a:r>
            <a:r>
              <a:rPr lang="ru-RU" sz="1800" b="1" cap="all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40 минут.</a:t>
            </a:r>
          </a:p>
          <a:p>
            <a:pPr algn="just"/>
            <a:r>
              <a:rPr lang="ru-RU" sz="1800" b="1" cap="all" dirty="0">
                <a:latin typeface="Times New Roman" pitchFamily="18" charset="0"/>
                <a:cs typeface="Times New Roman" pitchFamily="18" charset="0"/>
              </a:rPr>
              <a:t>Место: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клуб ВГ№2 ВУНЦ ВВС «ВВА» (г.Воронеж).</a:t>
            </a:r>
          </a:p>
          <a:p>
            <a:pPr algn="just"/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ИСПОЛЬЗУЕМАЯ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ЛИТЕРАТУРА И ПОСОБИЯ: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1. Приказ Министра Обороны Российской Федерации от 14 августа 2013 года № 555</a:t>
            </a:r>
          </a:p>
          <a:p>
            <a:pPr algn="just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«О вещевом обеспечении в Вооруженных Силах Российской Федерации на мирное время».</a:t>
            </a:r>
          </a:p>
          <a:p>
            <a:pPr algn="just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2. Постановление Правительства Российской Федерации от 2006 года № 390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 вещевом обеспечении в федеральных органах исполнительной власти, в которых федеральным законом предусмотрена военная служба, в мирное время» (в ред. Постановления Правительства РФ от 05.09.2014 г. №903, от 06.11.2016 г. №1135).</a:t>
            </a:r>
          </a:p>
          <a:p>
            <a:pPr algn="just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3. Указания начальника Вещевого управления Министерства обороны Российской Федерации от 28 февраля 2017 года № № 164/1/643 «Об особенностях вещевого обеспечения военнослужащих Вооруженных Сил Российской Федерации в 2017 году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311" dirty="0"/>
              <a:t/>
            </a:r>
            <a:br>
              <a:rPr lang="ru-RU" sz="2311" dirty="0"/>
            </a:br>
            <a:r>
              <a:rPr lang="ru-RU" sz="2311" dirty="0"/>
              <a:t> </a:t>
            </a:r>
          </a:p>
          <a:p>
            <a:pPr algn="ctr">
              <a:spcBef>
                <a:spcPct val="20000"/>
              </a:spcBef>
            </a:pPr>
            <a:endParaRPr lang="ru-RU" sz="2311" b="1" i="1" dirty="0">
              <a:solidFill>
                <a:srgbClr val="00206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9345488" y="76455"/>
            <a:ext cx="358775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2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15718" y="298035"/>
            <a:ext cx="1745247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2091" b="1" dirty="0">
                <a:latin typeface="Times New Roman" pitchFamily="18" charset="0"/>
                <a:cs typeface="Times New Roman" pitchFamily="18" charset="0"/>
              </a:rPr>
              <a:t>Было - 6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148890" y="298035"/>
            <a:ext cx="1745247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2091" b="1" dirty="0">
                <a:latin typeface="Times New Roman" pitchFamily="18" charset="0"/>
                <a:cs typeface="Times New Roman" pitchFamily="18" charset="0"/>
              </a:rPr>
              <a:t>Стало - 3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943653" y="737959"/>
            <a:ext cx="0" cy="80196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2" y="5805264"/>
            <a:ext cx="4970883" cy="844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Белье теплое, белье нательное</a:t>
            </a:r>
          </a:p>
        </p:txBody>
      </p:sp>
      <p:pic>
        <p:nvPicPr>
          <p:cNvPr id="14" name="Picture 12" descr="C:\Documents and Settings\пользователь\Рабочий стол\Белье\ВКПО короткое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7800" y="1458828"/>
            <a:ext cx="1222275" cy="197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:\Documents and Settings\пользователь\Рабочий стол\Белье\Длинное ВКПО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5680" y="1462303"/>
            <a:ext cx="1090027" cy="292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970886" y="4565122"/>
            <a:ext cx="4901439" cy="844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59890" rIns="0" bIns="59890" rtlCol="0" anchor="ctr"/>
          <a:lstStyle/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Белье нательное </a:t>
            </a:r>
            <a:r>
              <a:rPr lang="ru-RU" sz="1541" dirty="0" err="1">
                <a:latin typeface="Times New Roman" pitchFamily="18" charset="0"/>
                <a:cs typeface="Times New Roman" pitchFamily="18" charset="0"/>
              </a:rPr>
              <a:t>флисовое</a:t>
            </a:r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белье нательное облегченное длинное, </a:t>
            </a:r>
          </a:p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белье нательное облегченное короткое</a:t>
            </a:r>
          </a:p>
        </p:txBody>
      </p:sp>
      <p:pic>
        <p:nvPicPr>
          <p:cNvPr id="18" name="Picture 2" descr="C:\Documents and Settings\пользователь\Рабочий стол\Белье\белье нательное солдатское зеленое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3961" y="3383096"/>
            <a:ext cx="1331022" cy="213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Documents and Settings\пользователь\Рабочий стол\Белье\белье  офицерское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3659" y="3383098"/>
            <a:ext cx="1339343" cy="213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Documents and Settings\пользователь\Рабочий стол\Белье\белье нательное солдатское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517" y="3356992"/>
            <a:ext cx="1331024" cy="213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Documents and Settings\пользователь\Рабочий стол\Белье\белье теплое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814" y="1226057"/>
            <a:ext cx="1553512" cy="213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Documents and Settings\пользователь\Рабочий стол\Белье\белье теплое зеленое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8520" y="1176219"/>
            <a:ext cx="1553512" cy="213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Documents and Settings\пользователь\Рабочий стол\Белье\белье  офицерское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3659" y="1176221"/>
            <a:ext cx="1339343" cy="213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Documents and Settings\пользователь\Рабочий стол\Белье\Флисовое ВКПО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1675" y="1358578"/>
            <a:ext cx="1141801" cy="303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 bwMode="auto">
          <a:xfrm>
            <a:off x="0" y="0"/>
            <a:ext cx="9906000" cy="472084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50000">
                <a:schemeClr val="bg1"/>
              </a:gs>
              <a:gs pos="100000">
                <a:srgbClr val="FF7C8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632017"/>
            <a:r>
              <a:rPr lang="ru-RU" altLang="ru-RU" sz="1600" b="1" dirty="0" smtClean="0">
                <a:solidFill>
                  <a:prstClr val="black"/>
                </a:solidFill>
              </a:rPr>
              <a:t>Белье нательное</a:t>
            </a:r>
            <a:endParaRPr lang="ru-RU" altLang="ru-RU" sz="1600" b="1" dirty="0">
              <a:solidFill>
                <a:prstClr val="black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9345488" y="116310"/>
            <a:ext cx="358775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20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012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860558" y="141731"/>
            <a:ext cx="1745247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2091" b="1" dirty="0">
                <a:latin typeface="Times New Roman" pitchFamily="18" charset="0"/>
                <a:cs typeface="Times New Roman" pitchFamily="18" charset="0"/>
              </a:rPr>
              <a:t>Было - 2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377631" y="141731"/>
            <a:ext cx="1745247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2091" b="1" dirty="0">
                <a:latin typeface="Times New Roman" pitchFamily="18" charset="0"/>
                <a:cs typeface="Times New Roman" pitchFamily="18" charset="0"/>
              </a:rPr>
              <a:t>Стало - 2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943653" y="737959"/>
            <a:ext cx="0" cy="80196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4" descr="C:\Documents and Settings\пользователь\Рабочий стол\Белье\майка цифра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7553" y="989671"/>
            <a:ext cx="968252" cy="152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C:\Documents and Settings\пользователь\Рабочий стол\Белье\футболка цифра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029" y="940572"/>
            <a:ext cx="1509902" cy="161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89180" y="2688561"/>
            <a:ext cx="4043749" cy="3083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Футболка камуфлированного цвета, </a:t>
            </a:r>
            <a:br>
              <a:rPr lang="ru-RU" sz="1541" dirty="0">
                <a:latin typeface="Times New Roman" pitchFamily="18" charset="0"/>
                <a:cs typeface="Times New Roman" pitchFamily="18" charset="0"/>
              </a:rPr>
            </a:br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майка камуфлированного цвета</a:t>
            </a:r>
          </a:p>
        </p:txBody>
      </p:sp>
      <p:pic>
        <p:nvPicPr>
          <p:cNvPr id="28" name="Picture 6" descr="C:\Documents and Settings\пользователь\Рабочий стол\Белье\трусы черные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3194" y="3573016"/>
            <a:ext cx="1663063" cy="124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517989" y="4625007"/>
            <a:ext cx="3803801" cy="6645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Трусы</a:t>
            </a:r>
          </a:p>
        </p:txBody>
      </p:sp>
      <p:pic>
        <p:nvPicPr>
          <p:cNvPr id="30" name="Picture 7" descr="C:\Documents and Settings\пользователь\Рабочий стол\Белье\трусы цифра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3670" y="3573016"/>
            <a:ext cx="1381658" cy="113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5181647" y="4581128"/>
            <a:ext cx="3803801" cy="6645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Трусы</a:t>
            </a:r>
          </a:p>
        </p:txBody>
      </p:sp>
      <p:pic>
        <p:nvPicPr>
          <p:cNvPr id="32" name="Picture 8" descr="C:\Documents and Settings\пользователь\Рабочий стол\Белье\портянки летние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480" y="5229200"/>
            <a:ext cx="1183570" cy="85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9" descr="C:\Documents and Settings\пользователь\Рабочий стол\Белье\портянки байковые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0191" y="5243148"/>
            <a:ext cx="1200810" cy="86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C:\Documents and Settings\пользователь\Рабочий стол\Белье\портянки суконные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3394" y="5300006"/>
            <a:ext cx="1140407" cy="82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764582" y="6027929"/>
            <a:ext cx="3098953" cy="8300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Портянки летние, портянки байковые, </a:t>
            </a:r>
          </a:p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портянки суконные</a:t>
            </a:r>
          </a:p>
        </p:txBody>
      </p:sp>
      <p:pic>
        <p:nvPicPr>
          <p:cNvPr id="36" name="Picture 11" descr="C:\Documents and Settings\пользователь\Рабочий стол\Белье\Футболка бежевая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1126" y="908720"/>
            <a:ext cx="1578338" cy="177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5323132" y="2780928"/>
            <a:ext cx="3881694" cy="3083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Футболка с длинными рукавами,</a:t>
            </a:r>
          </a:p>
          <a:p>
            <a:pPr algn="ctr"/>
            <a:r>
              <a:rPr lang="ru-RU" sz="1541" dirty="0" smtClean="0">
                <a:latin typeface="Times New Roman" pitchFamily="18" charset="0"/>
                <a:cs typeface="Times New Roman" pitchFamily="18" charset="0"/>
              </a:rPr>
              <a:t>Футболка с короткими рукавами</a:t>
            </a:r>
            <a:endParaRPr lang="ru-RU" sz="154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14" descr="C:\Documents and Settings\пользователь\Рабочий стол\Белье\Носки зимние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7344" y="5373217"/>
            <a:ext cx="615977" cy="85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5" descr="C:\Documents and Settings\пользователь\Рабочий стол\Белье\Носки летние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523" y="5408864"/>
            <a:ext cx="610789" cy="84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5526455" y="6381328"/>
            <a:ext cx="3098953" cy="1231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Носки летние, носки зимние</a:t>
            </a:r>
          </a:p>
        </p:txBody>
      </p:sp>
      <p:pic>
        <p:nvPicPr>
          <p:cNvPr id="41" name="Picture 6" descr="C:\Documents and Settings\пользователь\Рабочий стол\Белье\Футболка бежевая с длинными рукавами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8113" y="908720"/>
            <a:ext cx="1555471" cy="181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1907362" y="3284984"/>
            <a:ext cx="1418895" cy="319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2091" b="1" dirty="0">
                <a:latin typeface="Times New Roman" pitchFamily="18" charset="0"/>
                <a:cs typeface="Times New Roman" pitchFamily="18" charset="0"/>
              </a:rPr>
              <a:t>Было - 1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547346" y="3212976"/>
            <a:ext cx="1499769" cy="378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2091" b="1" dirty="0">
                <a:latin typeface="Times New Roman" pitchFamily="18" charset="0"/>
                <a:cs typeface="Times New Roman" pitchFamily="18" charset="0"/>
              </a:rPr>
              <a:t>Стало - 1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613360" y="5093168"/>
            <a:ext cx="1613057" cy="2258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2091" b="1" dirty="0">
                <a:latin typeface="Times New Roman" pitchFamily="18" charset="0"/>
                <a:cs typeface="Times New Roman" pitchFamily="18" charset="0"/>
              </a:rPr>
              <a:t>Было - 3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336478" y="4913410"/>
            <a:ext cx="1540391" cy="457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2091" b="1" dirty="0">
                <a:latin typeface="Times New Roman" pitchFamily="18" charset="0"/>
                <a:cs typeface="Times New Roman" pitchFamily="18" charset="0"/>
              </a:rPr>
              <a:t>Стало - 2</a:t>
            </a:r>
          </a:p>
        </p:txBody>
      </p:sp>
      <p:sp>
        <p:nvSpPr>
          <p:cNvPr id="42" name="Прямоугольник 41"/>
          <p:cNvSpPr/>
          <p:nvPr/>
        </p:nvSpPr>
        <p:spPr bwMode="auto">
          <a:xfrm>
            <a:off x="0" y="0"/>
            <a:ext cx="9906000" cy="472084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50000">
                <a:schemeClr val="bg1"/>
              </a:gs>
              <a:gs pos="100000">
                <a:srgbClr val="FF7C8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632017"/>
            <a:r>
              <a:rPr lang="ru-RU" altLang="ru-RU" sz="1600" b="1" dirty="0" smtClean="0">
                <a:solidFill>
                  <a:prstClr val="black"/>
                </a:solidFill>
              </a:rPr>
              <a:t>Белье </a:t>
            </a:r>
            <a:endParaRPr lang="ru-RU" altLang="ru-RU" sz="1600" b="1" dirty="0">
              <a:solidFill>
                <a:prstClr val="black"/>
              </a:solidFill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9345488" y="116310"/>
            <a:ext cx="358775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21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407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4953607" y="340777"/>
            <a:ext cx="0" cy="80801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615718" y="586067"/>
            <a:ext cx="1745247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2091" b="1" dirty="0">
                <a:latin typeface="Times New Roman" pitchFamily="18" charset="0"/>
                <a:cs typeface="Times New Roman" pitchFamily="18" charset="0"/>
              </a:rPr>
              <a:t>Было - 2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379446" y="586067"/>
            <a:ext cx="1745247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2091" b="1" dirty="0">
                <a:latin typeface="Times New Roman" pitchFamily="18" charset="0"/>
                <a:cs typeface="Times New Roman" pitchFamily="18" charset="0"/>
              </a:rPr>
              <a:t>Стало - 2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953607" y="5681077"/>
            <a:ext cx="4978114" cy="7613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Костюм технический зимний, </a:t>
            </a:r>
          </a:p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костюм технический летний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-23525" y="5691937"/>
            <a:ext cx="4978114" cy="7613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Костюм для обслуживания ВВТ зимний, </a:t>
            </a:r>
          </a:p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костюм для обслуживания ВВТ летний</a:t>
            </a:r>
          </a:p>
        </p:txBody>
      </p:sp>
      <p:pic>
        <p:nvPicPr>
          <p:cNvPr id="16386" name="Picture 2" descr="H:\777\IMG-2016023423432432423423-WA005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143" y="1888087"/>
            <a:ext cx="1745247" cy="361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H:\777\Ow_VMF_PVD_0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42665" y="1888836"/>
            <a:ext cx="1965335" cy="371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H:\666\ADM_PF_00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3334" y="1888836"/>
            <a:ext cx="1822679" cy="371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:\777\IMG-20160623-WA005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7728" y="1857016"/>
            <a:ext cx="1776652" cy="371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 bwMode="auto">
          <a:xfrm>
            <a:off x="0" y="0"/>
            <a:ext cx="9906000" cy="472084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50000">
                <a:schemeClr val="bg1"/>
              </a:gs>
              <a:gs pos="100000">
                <a:srgbClr val="FF7C8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632017"/>
            <a:r>
              <a:rPr lang="ru-RU" altLang="ru-RU" sz="1600" b="1" dirty="0" smtClean="0">
                <a:solidFill>
                  <a:prstClr val="black"/>
                </a:solidFill>
              </a:rPr>
              <a:t>Специальная одежда для обслуживания ВВСТ </a:t>
            </a:r>
            <a:endParaRPr lang="ru-RU" altLang="ru-RU" sz="1600" b="1" dirty="0">
              <a:solidFill>
                <a:prstClr val="black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9345488" y="116310"/>
            <a:ext cx="358775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22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466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5080795" y="562782"/>
            <a:ext cx="8580" cy="61065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615718" y="802091"/>
            <a:ext cx="1745247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2091" b="1" dirty="0">
                <a:latin typeface="Times New Roman" pitchFamily="18" charset="0"/>
                <a:cs typeface="Times New Roman" pitchFamily="18" charset="0"/>
              </a:rPr>
              <a:t>Было - 2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379446" y="802091"/>
            <a:ext cx="1745247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2091" b="1" dirty="0">
                <a:latin typeface="Times New Roman" pitchFamily="18" charset="0"/>
                <a:cs typeface="Times New Roman" pitchFamily="18" charset="0"/>
              </a:rPr>
              <a:t>Стало - 1</a:t>
            </a:r>
          </a:p>
        </p:txBody>
      </p:sp>
      <p:pic>
        <p:nvPicPr>
          <p:cNvPr id="9218" name="Picture 2" descr="D:\Старченко\ВУ ШМТО\2017 год\Февраль\6 февраля\Рисунки\Спецодежда\Тулуп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778" y="1736831"/>
            <a:ext cx="2221540" cy="340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Старченко\ВУ ШМТО\2017 год\Февраль\6 февраля\Рисунки\Спецодежда\полушубо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0617" y="1662914"/>
            <a:ext cx="2169659" cy="317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11261" y="5604832"/>
            <a:ext cx="4978114" cy="7613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Тулуп из овчины, </a:t>
            </a:r>
          </a:p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полушубок из овчины</a:t>
            </a:r>
          </a:p>
        </p:txBody>
      </p:sp>
      <p:pic>
        <p:nvPicPr>
          <p:cNvPr id="9220" name="Picture 4" descr="H:\999\IMG_20170211_16453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6877" y="1736831"/>
            <a:ext cx="1903740" cy="392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888194" y="5619929"/>
            <a:ext cx="4978114" cy="7613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Костюм утепленный специальный</a:t>
            </a: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0" y="0"/>
            <a:ext cx="9906000" cy="472084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50000">
                <a:schemeClr val="bg1"/>
              </a:gs>
              <a:gs pos="100000">
                <a:srgbClr val="FF7C8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632017"/>
            <a:r>
              <a:rPr lang="ru-RU" altLang="ru-RU" sz="1600" b="1" dirty="0" smtClean="0">
                <a:solidFill>
                  <a:prstClr val="black"/>
                </a:solidFill>
              </a:rPr>
              <a:t>Постовая форма одежды </a:t>
            </a:r>
            <a:endParaRPr lang="ru-RU" altLang="ru-RU" sz="1600" b="1" dirty="0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9345488" y="116310"/>
            <a:ext cx="358775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23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903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953952" y="-1100301"/>
            <a:ext cx="8737616" cy="425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91513"/>
            <a:r>
              <a:rPr lang="ru-RU" sz="2167" dirty="0">
                <a:solidFill>
                  <a:prstClr val="black"/>
                </a:solidFill>
              </a:rPr>
              <a:t> </a:t>
            </a:r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auto">
          <a:xfrm>
            <a:off x="952" y="-1198"/>
            <a:ext cx="9906000" cy="571533"/>
          </a:xfrm>
          <a:prstGeom prst="roundRect">
            <a:avLst>
              <a:gd name="adj" fmla="val 0"/>
            </a:avLst>
          </a:prstGeom>
          <a:gradFill rotWithShape="0">
            <a:gsLst>
              <a:gs pos="0">
                <a:srgbClr val="FF7C80"/>
              </a:gs>
              <a:gs pos="50000">
                <a:srgbClr val="FFFFFF"/>
              </a:gs>
              <a:gs pos="100000">
                <a:srgbClr val="FF7C8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9945" tIns="69986" rIns="139945" bIns="69986" anchor="ctr"/>
          <a:lstStyle/>
          <a:p>
            <a:pPr defTabSz="842664"/>
            <a:r>
              <a:rPr lang="ru-RU" altLang="ru-RU" sz="16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ИЗМЕНЕНИЯ В НОРМАХ СНАБЖЕНИЯ ВЕЩЕВЫМ ИМУЩЕСТВОМ ВОЕННОСЛУЖАЩИХ В МИРНОЕ ВРЕМЯ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705201" y="2687918"/>
            <a:ext cx="546061" cy="390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33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455" t="8000" r="24591" b="16401"/>
          <a:stretch/>
        </p:blipFill>
        <p:spPr>
          <a:xfrm>
            <a:off x="82230" y="708204"/>
            <a:ext cx="2018681" cy="482728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47928" y="733101"/>
            <a:ext cx="4914546" cy="4777488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63500"/>
          </a:sp3d>
        </p:spPr>
        <p:txBody>
          <a:bodyPr wrap="square" lIns="107215" tIns="53607" rIns="107215" bIns="53607" rtlCol="0">
            <a:spAutoFit/>
          </a:bodyPr>
          <a:lstStyle/>
          <a:p>
            <a:pPr algn="ctr"/>
            <a:r>
              <a:rPr lang="ru-RU" sz="1517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Приостановить до 1 июня 2022 г. </a:t>
            </a:r>
            <a:r>
              <a:rPr lang="ru-RU" sz="15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выдачу следующих предметов вещевого имущества, предусмотренных нормами снабжения вещевым имуществом военнослужащих в мирное время:</a:t>
            </a:r>
          </a:p>
          <a:p>
            <a:pPr algn="ctr"/>
            <a:r>
              <a:rPr lang="ru-RU" sz="15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норме № 4 постановления № </a:t>
            </a:r>
            <a:r>
              <a:rPr lang="ru-RU" sz="151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390 2006 </a:t>
            </a:r>
            <a:r>
              <a:rPr lang="ru-RU" sz="15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</a:p>
          <a:p>
            <a:pPr algn="ctr"/>
            <a:r>
              <a:rPr lang="ru-RU" sz="15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Офицерам и прапорщикам (кроме высших офицеров)</a:t>
            </a:r>
          </a:p>
          <a:p>
            <a:pPr algn="ctr"/>
            <a:r>
              <a:rPr lang="ru-RU" sz="15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 редакции № </a:t>
            </a:r>
            <a:r>
              <a:rPr lang="ru-RU" sz="151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1135 2016 </a:t>
            </a:r>
            <a:r>
              <a:rPr lang="ru-RU" sz="15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г.)</a:t>
            </a:r>
          </a:p>
          <a:p>
            <a:pPr algn="ctr"/>
            <a:r>
              <a:rPr lang="ru-RU" sz="15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фуражек шерстяных </a:t>
            </a:r>
          </a:p>
          <a:p>
            <a:pPr algn="ctr"/>
            <a:r>
              <a:rPr lang="ru-RU" sz="15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кителей шерстяных</a:t>
            </a:r>
          </a:p>
          <a:p>
            <a:pPr algn="ctr"/>
            <a:r>
              <a:rPr lang="ru-RU" sz="15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брюк шерстяных</a:t>
            </a:r>
          </a:p>
          <a:p>
            <a:pPr algn="ctr"/>
            <a:r>
              <a:rPr lang="ru-RU" sz="15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рубашек шерстяных установленного цвета.</a:t>
            </a:r>
          </a:p>
          <a:p>
            <a:pPr algn="ctr"/>
            <a:r>
              <a:rPr lang="ru-RU" sz="15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норме № 12 постановления № 390 2006 г.</a:t>
            </a:r>
          </a:p>
          <a:p>
            <a:pPr algn="ctr"/>
            <a:r>
              <a:rPr lang="ru-RU" sz="15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 редакции № </a:t>
            </a:r>
            <a:r>
              <a:rPr lang="ru-RU" sz="151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1135 2016 </a:t>
            </a:r>
            <a:r>
              <a:rPr lang="ru-RU" sz="15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г.) </a:t>
            </a:r>
          </a:p>
          <a:p>
            <a:pPr algn="ctr"/>
            <a:r>
              <a:rPr lang="ru-RU" sz="15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офицерам и прапорщика (кроме высших офицеров):</a:t>
            </a:r>
          </a:p>
          <a:p>
            <a:pPr algn="ctr"/>
            <a:r>
              <a:rPr lang="ru-RU" sz="15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пилоток шерстяных</a:t>
            </a:r>
          </a:p>
          <a:p>
            <a:pPr algn="ctr"/>
            <a:r>
              <a:rPr lang="ru-RU" sz="15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жакетов шерстяных</a:t>
            </a:r>
          </a:p>
          <a:p>
            <a:pPr algn="ctr"/>
            <a:r>
              <a:rPr lang="ru-RU" sz="15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юбок шерстяных</a:t>
            </a:r>
          </a:p>
          <a:p>
            <a:pPr algn="ctr"/>
            <a:r>
              <a:rPr lang="ru-RU" sz="15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брюк шерстяных</a:t>
            </a:r>
          </a:p>
          <a:p>
            <a:pPr algn="ctr"/>
            <a:r>
              <a:rPr lang="ru-RU" sz="15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блузок установленного цвета</a:t>
            </a:r>
          </a:p>
          <a:p>
            <a:pPr algn="ctr"/>
            <a:endParaRPr lang="ru-RU" sz="151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546" t="8000" r="26546" b="15001"/>
          <a:stretch/>
        </p:blipFill>
        <p:spPr>
          <a:xfrm>
            <a:off x="2091151" y="708204"/>
            <a:ext cx="2106450" cy="4827282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62523" y="1596467"/>
            <a:ext cx="2954785" cy="3276364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750076" y="1634801"/>
            <a:ext cx="3032794" cy="3028714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9345488" y="116310"/>
            <a:ext cx="358775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24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122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8110539" y="766782"/>
            <a:ext cx="318592" cy="35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170" tIns="37085" rIns="74170" bIns="37085"/>
          <a:lstStyle>
            <a:lvl1pPr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463" b="0" i="0">
              <a:solidFill>
                <a:srgbClr val="00000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 bwMode="auto">
          <a:xfrm>
            <a:off x="27518" y="39549"/>
            <a:ext cx="9906000" cy="472084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50000">
                <a:schemeClr val="bg1"/>
              </a:gs>
              <a:gs pos="100000">
                <a:srgbClr val="FF7C8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631657"/>
            <a:r>
              <a:rPr lang="ru-RU" altLang="ru-RU" sz="1138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Перечень предметов вещевого имущества личного пользования, выдаваемые военнослужащим, </a:t>
            </a:r>
          </a:p>
          <a:p>
            <a:pPr algn="ctr" defTabSz="631657"/>
            <a:r>
              <a:rPr lang="ru-RU" altLang="ru-RU" sz="1138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проходящим военную службу по контракту на должностях солдат и сержантов</a:t>
            </a:r>
            <a:endParaRPr lang="ru-RU" altLang="ru-RU" sz="1138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11" name="Picture 4" descr="C:\Users\Администратор\Desktop\1803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135" t="10222" r="31730" b="17667"/>
          <a:stretch/>
        </p:blipFill>
        <p:spPr bwMode="auto">
          <a:xfrm>
            <a:off x="286931" y="1120199"/>
            <a:ext cx="1759195" cy="4962259"/>
          </a:xfrm>
          <a:prstGeom prst="rect">
            <a:avLst/>
          </a:prstGeom>
          <a:noFill/>
          <a:ln w="3175">
            <a:noFill/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ьная выноска 1"/>
          <p:cNvSpPr/>
          <p:nvPr/>
        </p:nvSpPr>
        <p:spPr>
          <a:xfrm>
            <a:off x="2311400" y="1310218"/>
            <a:ext cx="2283884" cy="2215091"/>
          </a:xfrm>
          <a:prstGeom prst="wedgeEllipseCallout">
            <a:avLst>
              <a:gd name="adj1" fmla="val -94628"/>
              <a:gd name="adj2" fmla="val -46817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06"/>
          </a:p>
        </p:txBody>
      </p:sp>
      <p:pic>
        <p:nvPicPr>
          <p:cNvPr id="14" name="Picture 4" descr="C:\Users\Администратор\Desktop\1803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1425" b="15829" l="42365" r="569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971" t="10222" r="42440" b="83541"/>
          <a:stretch/>
        </p:blipFill>
        <p:spPr bwMode="auto">
          <a:xfrm>
            <a:off x="2433534" y="1665405"/>
            <a:ext cx="1795567" cy="1028272"/>
          </a:xfrm>
          <a:prstGeom prst="rect">
            <a:avLst/>
          </a:prstGeom>
          <a:noFill/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Фуражк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2100" y="921992"/>
            <a:ext cx="1874970" cy="1486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 flipH="1">
            <a:off x="2469458" y="1426710"/>
            <a:ext cx="1702492" cy="1892497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2535950" y="1549173"/>
            <a:ext cx="1724867" cy="1651742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2208743" y="5877272"/>
            <a:ext cx="5543550" cy="8751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63500"/>
          </a:sp3d>
        </p:spPr>
        <p:txBody>
          <a:bodyPr wrap="square" lIns="74183" tIns="37091" rIns="74183" bIns="37091">
            <a:spAutoFit/>
          </a:bodyPr>
          <a:lstStyle/>
          <a:p>
            <a:pPr algn="just" defTabSz="871603"/>
            <a:r>
              <a:rPr lang="ru-RU" sz="113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</a:t>
            </a:r>
            <a:r>
              <a:rPr lang="ru-RU" sz="1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приложение № 1,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 № 5 Постановление Правительства Российской Федерации от 5 сентября 2014 года № 903 «О внесении изменений в Постановление правительства Российской Федерации от 22 июня 2006 года № 390»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72" t="9085" r="31112" b="17509"/>
          <a:stretch/>
        </p:blipFill>
        <p:spPr>
          <a:xfrm>
            <a:off x="7980098" y="1102825"/>
            <a:ext cx="1546949" cy="4936442"/>
          </a:xfrm>
          <a:prstGeom prst="rect">
            <a:avLst/>
          </a:prstGeom>
        </p:spPr>
      </p:pic>
      <p:sp>
        <p:nvSpPr>
          <p:cNvPr id="12" name="Овальная выноска 11"/>
          <p:cNvSpPr/>
          <p:nvPr/>
        </p:nvSpPr>
        <p:spPr>
          <a:xfrm>
            <a:off x="4980518" y="692697"/>
            <a:ext cx="2576246" cy="3940158"/>
          </a:xfrm>
          <a:prstGeom prst="wedgeEllipseCallout">
            <a:avLst>
              <a:gd name="adj1" fmla="val 91528"/>
              <a:gd name="adj2" fmla="val -32055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06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27344" b="71484" l="13438" r="9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01" t="26900" r="8000" b="27951"/>
          <a:stretch/>
        </p:blipFill>
        <p:spPr>
          <a:xfrm>
            <a:off x="5243835" y="2722837"/>
            <a:ext cx="1951373" cy="147208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27344" b="71484" l="13438" r="9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811" t="39273" r="24355" b="56310"/>
          <a:stretch/>
        </p:blipFill>
        <p:spPr>
          <a:xfrm>
            <a:off x="6052617" y="2887010"/>
            <a:ext cx="216024" cy="14401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27344" b="71484" l="13438" r="9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811" t="39273" r="24355" b="56310"/>
          <a:stretch/>
        </p:blipFill>
        <p:spPr>
          <a:xfrm>
            <a:off x="6182413" y="2918759"/>
            <a:ext cx="216024" cy="14401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27344" b="71484" l="13438" r="9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811" t="39273" r="24355" b="56310"/>
          <a:stretch/>
        </p:blipFill>
        <p:spPr>
          <a:xfrm>
            <a:off x="5922821" y="2918759"/>
            <a:ext cx="216024" cy="144016"/>
          </a:xfrm>
          <a:prstGeom prst="rect">
            <a:avLst/>
          </a:prstGeom>
        </p:spPr>
      </p:pic>
      <p:pic>
        <p:nvPicPr>
          <p:cNvPr id="18" name="Picture 2" descr="C:\Users\Андреев\Desktop\ВОЕННЫЙ СОВЕТ 26.03.2016\25.03.2016\IMG-20160325-WA000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7445" b="25550" l="22329" r="69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73" t="5859" r="30379" b="73634"/>
          <a:stretch/>
        </p:blipFill>
        <p:spPr bwMode="auto">
          <a:xfrm>
            <a:off x="5781227" y="2825572"/>
            <a:ext cx="802372" cy="33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9242" b="16719" l="43528" r="57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243" t="8285" r="41540" b="82077"/>
          <a:stretch/>
        </p:blipFill>
        <p:spPr bwMode="auto">
          <a:xfrm>
            <a:off x="2711287" y="3601328"/>
            <a:ext cx="687096" cy="65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Овал 22"/>
          <p:cNvSpPr/>
          <p:nvPr/>
        </p:nvSpPr>
        <p:spPr>
          <a:xfrm>
            <a:off x="9345488" y="116310"/>
            <a:ext cx="358775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25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1696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8110539" y="766782"/>
            <a:ext cx="318592" cy="35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170" tIns="37085" rIns="74170" bIns="37085"/>
          <a:lstStyle>
            <a:lvl1pPr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463" b="0" i="0">
              <a:solidFill>
                <a:srgbClr val="00000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 bwMode="auto">
          <a:xfrm>
            <a:off x="0" y="11761"/>
            <a:ext cx="9906000" cy="472084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50000">
                <a:schemeClr val="bg1"/>
              </a:gs>
              <a:gs pos="100000">
                <a:srgbClr val="FF7C8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632017"/>
            <a:r>
              <a:rPr lang="ru-RU" altLang="ru-RU" sz="1600" b="1" dirty="0">
                <a:solidFill>
                  <a:prstClr val="black"/>
                </a:solidFill>
              </a:rPr>
              <a:t>Варианты ношения летней военной формы одежды военнослужащих женского пола</a:t>
            </a:r>
          </a:p>
        </p:txBody>
      </p:sp>
      <p:sp>
        <p:nvSpPr>
          <p:cNvPr id="2" name="Овальная выноска 1"/>
          <p:cNvSpPr/>
          <p:nvPr/>
        </p:nvSpPr>
        <p:spPr>
          <a:xfrm>
            <a:off x="2311400" y="1310218"/>
            <a:ext cx="2283884" cy="2215091"/>
          </a:xfrm>
          <a:prstGeom prst="wedgeEllipseCallout">
            <a:avLst>
              <a:gd name="adj1" fmla="val -94628"/>
              <a:gd name="adj2" fmla="val -46817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06"/>
          </a:p>
        </p:txBody>
      </p:sp>
      <p:pic>
        <p:nvPicPr>
          <p:cNvPr id="14" name="Picture 4" descr="C:\Users\Администратор\Desktop\1803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1425" b="15829" l="42365" r="569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971" t="10222" r="42440" b="83541"/>
          <a:stretch/>
        </p:blipFill>
        <p:spPr bwMode="auto">
          <a:xfrm>
            <a:off x="2433534" y="1665405"/>
            <a:ext cx="1795567" cy="1028272"/>
          </a:xfrm>
          <a:prstGeom prst="rect">
            <a:avLst/>
          </a:prstGeom>
          <a:noFill/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681" y="1100012"/>
            <a:ext cx="1418499" cy="4644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5286" b="90560" l="29218" r="673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568" t="4097" r="27843" b="9008"/>
          <a:stretch/>
        </p:blipFill>
        <p:spPr>
          <a:xfrm>
            <a:off x="7798557" y="1149123"/>
            <a:ext cx="1808614" cy="4662217"/>
          </a:xfrm>
          <a:prstGeom prst="rect">
            <a:avLst/>
          </a:prstGeom>
        </p:spPr>
      </p:pic>
      <p:pic>
        <p:nvPicPr>
          <p:cNvPr id="2051" name="Picture 3" descr="Шляп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0352" y="2766781"/>
            <a:ext cx="2036563" cy="1517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Овальная выноска 11"/>
          <p:cNvSpPr/>
          <p:nvPr/>
        </p:nvSpPr>
        <p:spPr>
          <a:xfrm>
            <a:off x="4980518" y="2417763"/>
            <a:ext cx="2432807" cy="2215091"/>
          </a:xfrm>
          <a:prstGeom prst="wedgeEllipseCallout">
            <a:avLst>
              <a:gd name="adj1" fmla="val 94884"/>
              <a:gd name="adj2" fmla="val -91783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06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2469458" y="1426710"/>
            <a:ext cx="1702492" cy="1892497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endCxn id="2" idx="5"/>
          </p:cNvCxnSpPr>
          <p:nvPr/>
        </p:nvCxnSpPr>
        <p:spPr>
          <a:xfrm>
            <a:off x="2535950" y="1549173"/>
            <a:ext cx="1724867" cy="1651742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762873" y="5489044"/>
            <a:ext cx="6238127" cy="6750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63500"/>
          </a:sp3d>
        </p:spPr>
        <p:txBody>
          <a:bodyPr wrap="square" lIns="74183" tIns="37091" rIns="74183" bIns="37091">
            <a:spAutoFit/>
          </a:bodyPr>
          <a:lstStyle/>
          <a:p>
            <a:pPr algn="just" defTabSz="871603"/>
            <a:r>
              <a:rPr lang="ru-RU" sz="113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</a:t>
            </a:r>
            <a:r>
              <a:rPr lang="ru-RU" sz="1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 № 12 Постановление Правительства Российской Федерации от 216 года № 1135 «О внесении изменений в Постановление правительства Российской Федерации от 22 июня 2006 года № 390»</a:t>
            </a:r>
          </a:p>
        </p:txBody>
      </p:sp>
      <p:sp>
        <p:nvSpPr>
          <p:cNvPr id="13" name="Овал 12"/>
          <p:cNvSpPr/>
          <p:nvPr/>
        </p:nvSpPr>
        <p:spPr>
          <a:xfrm>
            <a:off x="9345488" y="116310"/>
            <a:ext cx="358775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26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2996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8110539" y="766782"/>
            <a:ext cx="318592" cy="35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170" tIns="37085" rIns="74170" bIns="37085"/>
          <a:lstStyle>
            <a:lvl1pPr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463" b="0" i="0">
              <a:solidFill>
                <a:srgbClr val="00000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 bwMode="auto">
          <a:xfrm>
            <a:off x="41290" y="3958"/>
            <a:ext cx="9906000" cy="472084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50000">
                <a:schemeClr val="bg1"/>
              </a:gs>
              <a:gs pos="100000">
                <a:srgbClr val="FF7C8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631657"/>
            <a:r>
              <a:rPr lang="ru-RU" altLang="ru-RU" sz="1138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Правила ношения шляп повседневных  выдаваемых военнослужащим-женщинам.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5286" b="91567" l="29218" r="673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568" t="4097" r="27843" b="9008"/>
          <a:stretch/>
        </p:blipFill>
        <p:spPr>
          <a:xfrm>
            <a:off x="3857550" y="425268"/>
            <a:ext cx="1808614" cy="4662217"/>
          </a:xfrm>
          <a:prstGeom prst="rect">
            <a:avLst/>
          </a:prstGeom>
        </p:spPr>
      </p:pic>
      <p:sp>
        <p:nvSpPr>
          <p:cNvPr id="12" name="Овальная выноска 11"/>
          <p:cNvSpPr/>
          <p:nvPr/>
        </p:nvSpPr>
        <p:spPr>
          <a:xfrm>
            <a:off x="6458253" y="1176202"/>
            <a:ext cx="2432807" cy="2215091"/>
          </a:xfrm>
          <a:prstGeom prst="wedgeEllipseCallout">
            <a:avLst>
              <a:gd name="adj1" fmla="val -109787"/>
              <a:gd name="adj2" fmla="val -67074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06"/>
          </a:p>
        </p:txBody>
      </p:sp>
      <p:sp>
        <p:nvSpPr>
          <p:cNvPr id="2" name="Овальная выноска 1"/>
          <p:cNvSpPr/>
          <p:nvPr/>
        </p:nvSpPr>
        <p:spPr>
          <a:xfrm>
            <a:off x="1217386" y="1211656"/>
            <a:ext cx="2283884" cy="2215091"/>
          </a:xfrm>
          <a:prstGeom prst="wedgeEllipseCallout">
            <a:avLst>
              <a:gd name="adj1" fmla="val 102333"/>
              <a:gd name="adj2" fmla="val -70196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06"/>
          </a:p>
        </p:txBody>
      </p:sp>
      <p:sp>
        <p:nvSpPr>
          <p:cNvPr id="13" name="Прямоугольник 12"/>
          <p:cNvSpPr/>
          <p:nvPr/>
        </p:nvSpPr>
        <p:spPr>
          <a:xfrm>
            <a:off x="41290" y="4795957"/>
            <a:ext cx="4318440" cy="4750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74183" tIns="37091" rIns="74183" bIns="37091">
            <a:spAutoFit/>
          </a:bodyPr>
          <a:lstStyle/>
          <a:p>
            <a:pPr algn="ctr"/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офицерам и прапорщикам – с кокардой в обрамлении и шнуром золотистого цвета</a:t>
            </a:r>
          </a:p>
        </p:txBody>
      </p:sp>
      <p:pic>
        <p:nvPicPr>
          <p:cNvPr id="11" name="Picture 3" descr="Шляп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6374" y="1589885"/>
            <a:ext cx="2036563" cy="1517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Шляпа синя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6120" y="1614263"/>
            <a:ext cx="2089296" cy="1501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431078" y="4749950"/>
            <a:ext cx="4318440" cy="6750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74183" tIns="37091" rIns="74183" bIns="37091">
            <a:spAutoFit/>
          </a:bodyPr>
          <a:lstStyle/>
          <a:p>
            <a:pPr algn="ctr"/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курсантам ВУЗов и военнослужащим по контракту -  </a:t>
            </a:r>
            <a:b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кокардой и текстильным ремешком установленного цвета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2200" y="6219187"/>
            <a:ext cx="9906000" cy="4750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63500"/>
          </a:sp3d>
        </p:spPr>
        <p:txBody>
          <a:bodyPr wrap="square" lIns="74183" tIns="37091" rIns="74183" bIns="37091">
            <a:spAutoFit/>
          </a:bodyPr>
          <a:lstStyle/>
          <a:p>
            <a:pPr algn="just" defTabSz="871603"/>
            <a:r>
              <a:rPr lang="ru-RU" sz="113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</a:t>
            </a:r>
            <a:r>
              <a:rPr lang="ru-RU" sz="1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указания начальника Вещевого управления Министерства обороны Российской Федерации от 28 февраля 2017 г. </a:t>
            </a:r>
            <a:b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164/1/643</a:t>
            </a:r>
          </a:p>
        </p:txBody>
      </p:sp>
      <p:sp>
        <p:nvSpPr>
          <p:cNvPr id="15" name="Овал 14"/>
          <p:cNvSpPr/>
          <p:nvPr/>
        </p:nvSpPr>
        <p:spPr>
          <a:xfrm>
            <a:off x="9345488" y="116310"/>
            <a:ext cx="358775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27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6580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8110539" y="766782"/>
            <a:ext cx="318592" cy="35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170" tIns="37085" rIns="74170" bIns="37085"/>
          <a:lstStyle>
            <a:lvl1pPr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463" b="0" i="0">
              <a:solidFill>
                <a:srgbClr val="00000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 bwMode="auto">
          <a:xfrm>
            <a:off x="0" y="8672"/>
            <a:ext cx="9906000" cy="472084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50000">
                <a:schemeClr val="bg1"/>
              </a:gs>
              <a:gs pos="100000">
                <a:srgbClr val="FF7C8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631657"/>
            <a:r>
              <a:rPr lang="ru-RU" altLang="ru-RU" sz="1138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Конструктивное изменение кепок повседневных, выдаваемых курсантам ВУЗов, военнослужащим, проходящим военную службу по призыву и обучающимся в </a:t>
            </a:r>
            <a:r>
              <a:rPr lang="ru-RU" altLang="ru-RU" sz="1138" b="1" dirty="0" err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довузовских</a:t>
            </a:r>
            <a:r>
              <a:rPr lang="ru-RU" altLang="ru-RU" sz="1138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учреждениях Минобороны России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094513" y="4170289"/>
            <a:ext cx="4703989" cy="6750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74183" tIns="37091" rIns="74183" bIns="37091">
            <a:spAutoFit/>
          </a:bodyPr>
          <a:lstStyle/>
          <a:p>
            <a:pPr algn="ctr"/>
            <a:r>
              <a:rPr lang="ru-RU" sz="1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Выдается: 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Курсантам ВУЗов, военнослужащим, проходящим военную службу по призыву и обучающимся в </a:t>
            </a:r>
            <a:r>
              <a:rPr lang="ru-RU" sz="13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довузовских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учреждениях Минобороны России</a:t>
            </a:r>
            <a:endParaRPr lang="ru-RU" sz="13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епка повседневна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258" y="2009906"/>
            <a:ext cx="2569171" cy="175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654" b="82728" l="34424" r="672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455" t="10801" r="28500" b="16400"/>
          <a:stretch/>
        </p:blipFill>
        <p:spPr>
          <a:xfrm>
            <a:off x="277433" y="1120200"/>
            <a:ext cx="2054072" cy="5086272"/>
          </a:xfrm>
          <a:prstGeom prst="rect">
            <a:avLst/>
          </a:prstGeom>
        </p:spPr>
      </p:pic>
      <p:sp>
        <p:nvSpPr>
          <p:cNvPr id="12" name="Овальная выноска 11"/>
          <p:cNvSpPr/>
          <p:nvPr/>
        </p:nvSpPr>
        <p:spPr>
          <a:xfrm>
            <a:off x="5984422" y="1704295"/>
            <a:ext cx="3265713" cy="2275418"/>
          </a:xfrm>
          <a:prstGeom prst="wedgeEllipseCallout">
            <a:avLst>
              <a:gd name="adj1" fmla="val -190650"/>
              <a:gd name="adj2" fmla="val -62537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06"/>
          </a:p>
        </p:txBody>
      </p:sp>
      <p:sp>
        <p:nvSpPr>
          <p:cNvPr id="8" name="Прямоугольник 7"/>
          <p:cNvSpPr/>
          <p:nvPr/>
        </p:nvSpPr>
        <p:spPr>
          <a:xfrm>
            <a:off x="1990720" y="6315552"/>
            <a:ext cx="7807782" cy="4750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63500"/>
          </a:sp3d>
        </p:spPr>
        <p:txBody>
          <a:bodyPr wrap="square" lIns="74183" tIns="37091" rIns="74183" bIns="37091">
            <a:spAutoFit/>
          </a:bodyPr>
          <a:lstStyle/>
          <a:p>
            <a:pPr algn="just" defTabSz="871603"/>
            <a:r>
              <a:rPr lang="ru-RU" sz="113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</a:t>
            </a:r>
            <a:r>
              <a:rPr lang="ru-RU" sz="1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указания начальника Вещевого управления Министерства обороны Российской Федерации от 28 февраля 2017 г. № 164/1/643</a:t>
            </a:r>
          </a:p>
        </p:txBody>
      </p:sp>
      <p:sp>
        <p:nvSpPr>
          <p:cNvPr id="9" name="Овал 8"/>
          <p:cNvSpPr/>
          <p:nvPr/>
        </p:nvSpPr>
        <p:spPr>
          <a:xfrm>
            <a:off x="9417496" y="0"/>
            <a:ext cx="358775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28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0387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8839201" y="152422"/>
            <a:ext cx="39211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6" tIns="45643" rIns="91286" bIns="45643"/>
          <a:lstStyle>
            <a:lvl1pPr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800" b="0" i="0">
              <a:solidFill>
                <a:srgbClr val="000000"/>
              </a:solidFill>
            </a:endParaRPr>
          </a:p>
        </p:txBody>
      </p:sp>
      <p:sp>
        <p:nvSpPr>
          <p:cNvPr id="18435" name="Прямоугольник 1"/>
          <p:cNvSpPr>
            <a:spLocks noChangeArrowheads="1"/>
          </p:cNvSpPr>
          <p:nvPr/>
        </p:nvSpPr>
        <p:spPr bwMode="auto">
          <a:xfrm>
            <a:off x="560390" y="1082696"/>
            <a:ext cx="8739187" cy="369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3" tIns="45650" rIns="91303" bIns="45650">
            <a:spAutoFit/>
          </a:bodyPr>
          <a:lstStyle>
            <a:lvl1pPr marL="457200" indent="-457200"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29" name="Прямоугольник 28"/>
          <p:cNvSpPr/>
          <p:nvPr/>
        </p:nvSpPr>
        <p:spPr bwMode="auto">
          <a:xfrm>
            <a:off x="2529" y="-36494"/>
            <a:ext cx="9906000" cy="581027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50000">
                <a:schemeClr val="bg1"/>
              </a:gs>
              <a:gs pos="100000">
                <a:srgbClr val="FF7C8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altLang="ru-RU" sz="1400" b="1" dirty="0" smtClean="0">
                <a:latin typeface="+mj-lt"/>
                <a:cs typeface="Times New Roman" pitchFamily="18" charset="0"/>
              </a:rPr>
              <a:t>Порядок размещения нагрудных и нарукавных знаков при эксплуатации ВКПО</a:t>
            </a:r>
            <a:endParaRPr lang="ru-RU" sz="1400" b="1" dirty="0">
              <a:latin typeface="+mj-lt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0" y="4028139"/>
            <a:ext cx="9906000" cy="26005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63500"/>
          </a:sp3d>
        </p:spPr>
        <p:txBody>
          <a:bodyPr wrap="square" lIns="91303" tIns="45650" rIns="91303" bIns="4565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dirty="0" smtClean="0">
                <a:solidFill>
                  <a:srgbClr val="00B050"/>
                </a:solidFill>
                <a:latin typeface="Arial"/>
                <a:ea typeface="Times New Roman"/>
              </a:rPr>
              <a:t>Порядок обеспечения:</a:t>
            </a:r>
            <a:r>
              <a:rPr lang="ru-RU" sz="1600" dirty="0" smtClean="0">
                <a:solidFill>
                  <a:srgbClr val="00B050"/>
                </a:solidFill>
                <a:latin typeface="Arial"/>
                <a:ea typeface="Times New Roman"/>
              </a:rPr>
              <a:t> </a:t>
            </a:r>
          </a:p>
          <a:p>
            <a:pPr indent="174625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u="sng" dirty="0" smtClean="0">
                <a:solidFill>
                  <a:srgbClr val="333399">
                    <a:lumMod val="60000"/>
                    <a:lumOff val="40000"/>
                  </a:srgbClr>
                </a:solidFill>
                <a:latin typeface="Arial"/>
                <a:ea typeface="Times New Roman"/>
              </a:rPr>
              <a:t>военнослужащих по призыву</a:t>
            </a:r>
            <a:r>
              <a:rPr lang="ru-RU" sz="1200" dirty="0" smtClean="0">
                <a:solidFill>
                  <a:srgbClr val="000000"/>
                </a:solidFill>
                <a:latin typeface="Arial"/>
                <a:ea typeface="Times New Roman"/>
              </a:rPr>
              <a:t> осуществляется за счет бюджетных ассигнований выделяемых Министерством обороны Российской Федерации, через склады (базы) ЦМТО военных округов (флотов) </a:t>
            </a:r>
            <a:r>
              <a:rPr lang="ru-RU" sz="1200" b="1" dirty="0">
                <a:solidFill>
                  <a:srgbClr val="000000"/>
                </a:solidFill>
                <a:latin typeface="Arial"/>
                <a:ea typeface="Times New Roman"/>
              </a:rPr>
              <a:t>только: нагрудными нашивками «ВООРУЖЕННЫЕ СИЛЫ РОССИИ» и «ФАМИЛИЯ И.О.», нарукавными знаками ПРИНАДЛЕЖНОСТИ к ВКС, нарукавными знаками «ПРИНАДЛЕЖНОСТИ К КОНКРЕТНОМУ ВОИНСКОМУ ФОРМИРОВАНИЮ</a:t>
            </a:r>
            <a:r>
              <a:rPr lang="ru-RU" sz="1200" b="1" dirty="0" smtClean="0">
                <a:solidFill>
                  <a:srgbClr val="000000"/>
                </a:solidFill>
                <a:latin typeface="Arial"/>
                <a:ea typeface="Times New Roman"/>
              </a:rPr>
              <a:t>»;</a:t>
            </a:r>
            <a:endParaRPr lang="ru-RU" sz="12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Times New Roman"/>
            </a:endParaRPr>
          </a:p>
          <a:p>
            <a:pPr indent="174625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u="sng" dirty="0" smtClean="0">
                <a:solidFill>
                  <a:srgbClr val="333399">
                    <a:lumMod val="60000"/>
                    <a:lumOff val="40000"/>
                  </a:srgbClr>
                </a:solidFill>
                <a:latin typeface="Arial"/>
                <a:ea typeface="Times New Roman"/>
              </a:rPr>
              <a:t>военнослужащих по контракту</a:t>
            </a:r>
            <a:r>
              <a:rPr lang="ru-RU" sz="1200" dirty="0" smtClean="0">
                <a:solidFill>
                  <a:srgbClr val="000000"/>
                </a:solidFill>
                <a:latin typeface="Arial"/>
                <a:ea typeface="Times New Roman"/>
              </a:rPr>
              <a:t> осуществляется за счет бюджетных ассигнований выделяемых Министерством обороны Российской Федерации, через склады (базы) ЦМТО военных округов (флотов) </a:t>
            </a:r>
            <a:r>
              <a:rPr lang="ru-RU" sz="1200" b="1" dirty="0" smtClean="0">
                <a:solidFill>
                  <a:srgbClr val="000000"/>
                </a:solidFill>
                <a:latin typeface="Arial"/>
                <a:ea typeface="Times New Roman"/>
              </a:rPr>
              <a:t>только: нагрудными нашивками «ВООРУЖЕННЫЕ СИЛЫ РОССИИ», нарукавными знаками ПРИНАДЛЕЖНОСТИ к ВКС</a:t>
            </a:r>
            <a:r>
              <a:rPr lang="ru-RU" sz="1200" dirty="0" smtClean="0">
                <a:solidFill>
                  <a:srgbClr val="000000"/>
                </a:solidFill>
                <a:latin typeface="Arial"/>
                <a:ea typeface="Times New Roman"/>
              </a:rPr>
              <a:t>, </a:t>
            </a:r>
            <a:endParaRPr lang="ru-RU" sz="1200" dirty="0" smtClean="0">
              <a:latin typeface="Arial"/>
              <a:ea typeface="Times New Roman"/>
            </a:endParaRPr>
          </a:p>
          <a:p>
            <a:pPr indent="174625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Times New Roman"/>
            </a:endParaRPr>
          </a:p>
          <a:p>
            <a:pPr indent="174625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 </a:t>
            </a:r>
            <a:r>
              <a:rPr lang="ru-RU" sz="1200" b="1" u="sng" dirty="0" smtClean="0">
                <a:solidFill>
                  <a:srgbClr val="333399">
                    <a:lumMod val="60000"/>
                    <a:lumOff val="40000"/>
                  </a:srgbClr>
                </a:solidFill>
                <a:latin typeface="Arial"/>
                <a:ea typeface="Times New Roman"/>
              </a:rPr>
              <a:t>военнослужащих, как по контракту, так и по призыву</a:t>
            </a:r>
            <a:r>
              <a:rPr lang="ru-RU" sz="1200" dirty="0" smtClean="0">
                <a:solidFill>
                  <a:srgbClr val="000000"/>
                </a:solidFill>
                <a:latin typeface="Arial"/>
                <a:ea typeface="Times New Roman"/>
              </a:rPr>
              <a:t> осуществляется </a:t>
            </a:r>
            <a:r>
              <a:rPr lang="ru-RU" sz="1200" dirty="0" smtClean="0">
                <a:ea typeface="Times New Roman"/>
              </a:rPr>
              <a:t>в соответствии с требованиями приказа МО РФ от 2011 года № 1515 «О геральдическом обеспечении Вооружённых Сил Российской Федерации». </a:t>
            </a:r>
          </a:p>
          <a:p>
            <a:pPr indent="174625" algn="just"/>
            <a:r>
              <a:rPr lang="ru-RU" sz="900" b="1" i="1" u="sng" dirty="0" smtClean="0">
                <a:solidFill>
                  <a:srgbClr val="FF0000"/>
                </a:solidFill>
              </a:rPr>
              <a:t>Справочно:</a:t>
            </a:r>
            <a:r>
              <a:rPr lang="ru-RU" sz="900" i="1" dirty="0" smtClean="0">
                <a:solidFill>
                  <a:srgbClr val="FF0000"/>
                </a:solidFill>
              </a:rPr>
              <a:t> </a:t>
            </a:r>
            <a:r>
              <a:rPr lang="ru-RU" sz="900" i="1" dirty="0" smtClean="0"/>
              <a:t>в соответствии с главой 4, ст. 10 Изготовление и поставка знаков осуществляются при положительном заключении геральдической экспертизы, подписанном главным военным герольдмейстером.</a:t>
            </a:r>
            <a:endParaRPr lang="ru-RU" sz="900" dirty="0" smtClean="0"/>
          </a:p>
          <a:p>
            <a:pPr indent="174625" algn="just"/>
            <a:r>
              <a:rPr lang="ru-RU" sz="900" i="1" dirty="0" smtClean="0"/>
              <a:t>При получении утвержденных описаний, семантики и рисунков знаков командир (начальник), который представлял знаки к учреждению, организует их изготовление.</a:t>
            </a:r>
            <a:endParaRPr lang="ru-RU" sz="1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Times New Roman"/>
            </a:endParaRPr>
          </a:p>
        </p:txBody>
      </p:sp>
      <p:pic>
        <p:nvPicPr>
          <p:cNvPr id="33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0592" y="557550"/>
            <a:ext cx="2809440" cy="304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935422" y="3501008"/>
            <a:ext cx="3497524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63500" h="50800"/>
          </a:sp3d>
        </p:spPr>
        <p:txBody>
          <a:bodyPr wrap="square">
            <a:spAutoFit/>
          </a:bodyPr>
          <a:lstStyle/>
          <a:p>
            <a:pPr algn="just"/>
            <a:r>
              <a:rPr lang="ru-RU" sz="1000" b="1" dirty="0"/>
              <a:t>Ношение в качестве </a:t>
            </a:r>
            <a:r>
              <a:rPr lang="ru-RU" sz="1000" b="1" dirty="0">
                <a:solidFill>
                  <a:srgbClr val="FF0000"/>
                </a:solidFill>
              </a:rPr>
              <a:t>повседневной формы одежды</a:t>
            </a:r>
            <a:endParaRPr lang="ru-RU" sz="1400" b="1" u="sng" dirty="0">
              <a:solidFill>
                <a:srgbClr val="FF0000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5853838" y="3501008"/>
            <a:ext cx="3131610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63500" h="50800"/>
          </a:sp3d>
        </p:spPr>
        <p:txBody>
          <a:bodyPr wrap="square">
            <a:spAutoFit/>
          </a:bodyPr>
          <a:lstStyle/>
          <a:p>
            <a:pPr algn="just"/>
            <a:r>
              <a:rPr lang="ru-RU" sz="1000" b="1" dirty="0"/>
              <a:t>Ношение в качестве </a:t>
            </a:r>
            <a:r>
              <a:rPr lang="ru-RU" sz="1000" b="1" dirty="0">
                <a:solidFill>
                  <a:srgbClr val="FF0000"/>
                </a:solidFill>
              </a:rPr>
              <a:t>полевой формы одежды</a:t>
            </a:r>
            <a:endParaRPr lang="ru-RU" sz="1400" b="1" u="sng" dirty="0">
              <a:solidFill>
                <a:srgbClr val="FF0000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9345488" y="76455"/>
            <a:ext cx="358775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29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9751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9144" y="675414"/>
            <a:ext cx="2592288" cy="272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5943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4"/>
          <p:cNvSpPr txBox="1">
            <a:spLocks noGrp="1" noChangeArrowheads="1"/>
          </p:cNvSpPr>
          <p:nvPr/>
        </p:nvSpPr>
        <p:spPr bwMode="auto">
          <a:xfrm>
            <a:off x="7477656" y="7496883"/>
            <a:ext cx="2311401" cy="68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2311" b="1"/>
          </a:p>
        </p:txBody>
      </p:sp>
      <p:pic>
        <p:nvPicPr>
          <p:cNvPr id="4" name="Рисунок 6"/>
          <p:cNvPicPr>
            <a:picLocks noChangeAspect="1" noChangeArrowheads="1"/>
          </p:cNvPicPr>
          <p:nvPr/>
        </p:nvPicPr>
        <p:blipFill>
          <a:blip r:embed="rId3" cstate="print"/>
          <a:srcRect l="32608" t="4385" r="39523" b="8772"/>
          <a:stretch>
            <a:fillRect/>
          </a:stretch>
        </p:blipFill>
        <p:spPr bwMode="auto">
          <a:xfrm>
            <a:off x="704528" y="729498"/>
            <a:ext cx="2952328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 bwMode="auto">
          <a:xfrm>
            <a:off x="0" y="11761"/>
            <a:ext cx="9906000" cy="472084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50000">
                <a:schemeClr val="bg1"/>
              </a:gs>
              <a:gs pos="100000">
                <a:srgbClr val="FF7C8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632017"/>
            <a:r>
              <a:rPr lang="ru-RU" altLang="ru-RU" sz="1600" b="1" dirty="0" smtClean="0">
                <a:solidFill>
                  <a:prstClr val="black"/>
                </a:solidFill>
              </a:rPr>
              <a:t>Всесезонный комплект полевого обмундирования</a:t>
            </a:r>
            <a:endParaRPr lang="ru-RU" altLang="ru-RU" sz="1600" b="1" dirty="0">
              <a:solidFill>
                <a:prstClr val="black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347" t="8390" r="30701" b="8750"/>
          <a:stretch>
            <a:fillRect/>
          </a:stretch>
        </p:blipFill>
        <p:spPr bwMode="auto">
          <a:xfrm>
            <a:off x="5503829" y="3567151"/>
            <a:ext cx="710753" cy="25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414" t="8428" r="30380" b="8392"/>
          <a:stretch>
            <a:fillRect/>
          </a:stretch>
        </p:blipFill>
        <p:spPr bwMode="auto">
          <a:xfrm>
            <a:off x="6421893" y="3554162"/>
            <a:ext cx="713308" cy="25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442" t="7868" r="29788" b="7807"/>
          <a:stretch>
            <a:fillRect/>
          </a:stretch>
        </p:blipFill>
        <p:spPr bwMode="auto">
          <a:xfrm>
            <a:off x="7549823" y="3567151"/>
            <a:ext cx="729062" cy="25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236" t="7305" r="29143" b="7488"/>
          <a:stretch>
            <a:fillRect/>
          </a:stretch>
        </p:blipFill>
        <p:spPr bwMode="auto">
          <a:xfrm>
            <a:off x="8485927" y="3567151"/>
            <a:ext cx="787553" cy="25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293" t="7071" r="30098" b="7579"/>
          <a:stretch>
            <a:fillRect/>
          </a:stretch>
        </p:blipFill>
        <p:spPr bwMode="auto">
          <a:xfrm>
            <a:off x="5578112" y="729498"/>
            <a:ext cx="743040" cy="25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036" t="7162" r="30201" b="7773"/>
          <a:stretch>
            <a:fillRect/>
          </a:stretch>
        </p:blipFill>
        <p:spPr bwMode="auto">
          <a:xfrm>
            <a:off x="6593637" y="729498"/>
            <a:ext cx="748844" cy="25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128" t="7162" r="28044" b="7488"/>
          <a:stretch>
            <a:fillRect/>
          </a:stretch>
        </p:blipFill>
        <p:spPr bwMode="auto">
          <a:xfrm>
            <a:off x="7529742" y="729498"/>
            <a:ext cx="812160" cy="25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432" t="7401" r="30361" b="7391"/>
          <a:stretch>
            <a:fillRect/>
          </a:stretch>
        </p:blipFill>
        <p:spPr bwMode="auto">
          <a:xfrm>
            <a:off x="8537854" y="729498"/>
            <a:ext cx="735626" cy="25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Овал 13"/>
          <p:cNvSpPr/>
          <p:nvPr/>
        </p:nvSpPr>
        <p:spPr>
          <a:xfrm>
            <a:off x="9345488" y="76455"/>
            <a:ext cx="358775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3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768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37955" y="2378367"/>
            <a:ext cx="553085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endParaRPr lang="ru-RU" sz="2000" b="1" dirty="0">
              <a:solidFill>
                <a:srgbClr val="7834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Куртки-ветровки, срок носки которых не истек, из эксплуатации военнослужащих не изымать и использовать до полного износа</a:t>
            </a:r>
          </a:p>
        </p:txBody>
      </p:sp>
      <p:pic>
        <p:nvPicPr>
          <p:cNvPr id="32776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0665" y="1643063"/>
            <a:ext cx="314166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57"/>
          <p:cNvSpPr>
            <a:spLocks noChangeArrowheads="1"/>
          </p:cNvSpPr>
          <p:nvPr/>
        </p:nvSpPr>
        <p:spPr bwMode="auto">
          <a:xfrm>
            <a:off x="9116580" y="88902"/>
            <a:ext cx="289212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ru-RU" altLang="ru-RU" sz="32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>
            <a:off x="6407485" y="1643063"/>
            <a:ext cx="2709095" cy="3154362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100665" y="1823219"/>
            <a:ext cx="3022454" cy="2794049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 bwMode="auto">
          <a:xfrm>
            <a:off x="0" y="0"/>
            <a:ext cx="9906000" cy="581027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50000">
                <a:schemeClr val="bg1"/>
              </a:gs>
              <a:gs pos="100000">
                <a:srgbClr val="FF7C8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altLang="ru-RU" sz="1600" b="1" dirty="0" smtClean="0">
                <a:latin typeface="+mj-lt"/>
                <a:cs typeface="Times New Roman" pitchFamily="18" charset="0"/>
              </a:rPr>
              <a:t>Куртки ветровки</a:t>
            </a:r>
            <a:endParaRPr lang="ru-RU" sz="1600" b="1" dirty="0">
              <a:latin typeface="+mj-lt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9345488" y="76455"/>
            <a:ext cx="358775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30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2949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95375" y="1643063"/>
            <a:ext cx="5100638" cy="37240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800" b="1" dirty="0">
                <a:solidFill>
                  <a:srgbClr val="78344C"/>
                </a:solidFill>
                <a:latin typeface="Arial Rounded MT Bold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Густой ворс с двух сторон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Пропускает воздух, обеспечивая воздухообмен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800" b="1" u="sng" dirty="0">
                <a:latin typeface="Times New Roman" pitchFamily="18" charset="0"/>
                <a:cs typeface="Times New Roman" pitchFamily="18" charset="0"/>
              </a:rPr>
              <a:t>Используется как дополнительный изоляционный слой с демисезонным, ветроводозащитным или утепленным костюмами в зависимости от погодных условий и выполняемых задач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Складывается в малый объем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Состав: 100% полиэстер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8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Выдается только </a:t>
            </a:r>
            <a:r>
              <a:rPr lang="ru-RU" sz="28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холодном </a:t>
            </a:r>
            <a:r>
              <a:rPr lang="ru-RU" sz="28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8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особо-холодном климате</a:t>
            </a:r>
            <a:endParaRPr lang="en-US" sz="28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7" name="Picture 7" descr="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5688" y="5376863"/>
            <a:ext cx="735012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9" descr="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7689" y="5376863"/>
            <a:ext cx="731837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10" descr="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7463" y="5376864"/>
            <a:ext cx="73501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11" descr="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8988" y="5376864"/>
            <a:ext cx="73501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 descr="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89400" y="5373688"/>
            <a:ext cx="730250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6" descr="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1875" y="5367338"/>
            <a:ext cx="7366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7" descr="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2763" y="5367339"/>
            <a:ext cx="7366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3951" y="1773238"/>
            <a:ext cx="2701925" cy="31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157"/>
          <p:cNvSpPr>
            <a:spLocks noChangeArrowheads="1"/>
          </p:cNvSpPr>
          <p:nvPr/>
        </p:nvSpPr>
        <p:spPr bwMode="auto">
          <a:xfrm>
            <a:off x="9116580" y="88902"/>
            <a:ext cx="289212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ru-RU" altLang="ru-RU" sz="32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0" y="0"/>
            <a:ext cx="9906000" cy="581027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50000">
                <a:schemeClr val="bg1"/>
              </a:gs>
              <a:gs pos="100000">
                <a:srgbClr val="FF7C8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altLang="ru-RU" sz="1600" b="1" dirty="0" smtClean="0">
                <a:latin typeface="+mj-lt"/>
                <a:cs typeface="Times New Roman" pitchFamily="18" charset="0"/>
              </a:rPr>
              <a:t>Куртки </a:t>
            </a:r>
            <a:r>
              <a:rPr lang="ru-RU" altLang="ru-RU" sz="1600" b="1" dirty="0" err="1" smtClean="0">
                <a:latin typeface="+mj-lt"/>
                <a:cs typeface="Times New Roman" pitchFamily="18" charset="0"/>
              </a:rPr>
              <a:t>флисовые</a:t>
            </a:r>
            <a:endParaRPr lang="ru-RU" sz="1600" b="1" dirty="0">
              <a:latin typeface="+mj-lt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9345488" y="76455"/>
            <a:ext cx="358775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31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8500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60512" y="548680"/>
            <a:ext cx="4354286" cy="3588017"/>
          </a:xfrm>
          <a:prstGeom prst="rect">
            <a:avLst/>
          </a:prstGeom>
          <a:gradFill>
            <a:gsLst>
              <a:gs pos="0">
                <a:schemeClr val="accent3"/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25" tIns="45712" rIns="91425" bIns="45712">
            <a:spAutoFit/>
          </a:bodyPr>
          <a:lstStyle/>
          <a:p>
            <a:pPr algn="just">
              <a:defRPr/>
            </a:pPr>
            <a:r>
              <a:rPr lang="ru-RU" sz="1286" b="1" dirty="0">
                <a:solidFill>
                  <a:srgbClr val="000000"/>
                </a:solidFill>
              </a:rPr>
              <a:t>На сборных пунктах военных комиссариатов призывникам выдается:</a:t>
            </a:r>
          </a:p>
          <a:p>
            <a:pPr algn="just">
              <a:buFontTx/>
              <a:buChar char="-"/>
              <a:defRPr/>
            </a:pPr>
            <a:r>
              <a:rPr lang="ru-RU" sz="1286" b="1" dirty="0">
                <a:solidFill>
                  <a:srgbClr val="000000"/>
                </a:solidFill>
              </a:rPr>
              <a:t> куртки демисезонные;</a:t>
            </a:r>
          </a:p>
          <a:p>
            <a:pPr algn="just">
              <a:buFontTx/>
              <a:buChar char="-"/>
              <a:defRPr/>
            </a:pPr>
            <a:r>
              <a:rPr lang="ru-RU" sz="1286" b="1" dirty="0">
                <a:solidFill>
                  <a:srgbClr val="000000"/>
                </a:solidFill>
              </a:rPr>
              <a:t> костюмы повседневные тип Б;</a:t>
            </a:r>
          </a:p>
          <a:p>
            <a:pPr algn="just">
              <a:buFontTx/>
              <a:buChar char="-"/>
              <a:defRPr/>
            </a:pPr>
            <a:r>
              <a:rPr lang="ru-RU" sz="1286" b="1" dirty="0">
                <a:solidFill>
                  <a:srgbClr val="000000"/>
                </a:solidFill>
              </a:rPr>
              <a:t> кашне;</a:t>
            </a:r>
          </a:p>
          <a:p>
            <a:pPr algn="just">
              <a:buFontTx/>
              <a:buChar char="-"/>
              <a:defRPr/>
            </a:pPr>
            <a:r>
              <a:rPr lang="ru-RU" sz="1286" b="1" dirty="0">
                <a:solidFill>
                  <a:srgbClr val="000000"/>
                </a:solidFill>
              </a:rPr>
              <a:t> ботинки с высокими </a:t>
            </a:r>
            <a:r>
              <a:rPr lang="ru-RU" sz="1286" b="1" dirty="0" smtClean="0">
                <a:solidFill>
                  <a:srgbClr val="000000"/>
                </a:solidFill>
              </a:rPr>
              <a:t>берцами летние;</a:t>
            </a:r>
          </a:p>
          <a:p>
            <a:pPr algn="just">
              <a:buFontTx/>
              <a:buChar char="-"/>
              <a:defRPr/>
            </a:pPr>
            <a:r>
              <a:rPr lang="ru-RU" sz="1286" b="1" dirty="0">
                <a:solidFill>
                  <a:srgbClr val="000000"/>
                </a:solidFill>
              </a:rPr>
              <a:t> ботинки с высокими берцами </a:t>
            </a:r>
            <a:r>
              <a:rPr lang="ru-RU" sz="1286" b="1" dirty="0" smtClean="0">
                <a:solidFill>
                  <a:srgbClr val="000000"/>
                </a:solidFill>
              </a:rPr>
              <a:t>зимние</a:t>
            </a:r>
            <a:endParaRPr lang="ru-RU" sz="1286" b="1" dirty="0">
              <a:solidFill>
                <a:srgbClr val="000000"/>
              </a:solidFill>
            </a:endParaRPr>
          </a:p>
          <a:p>
            <a:pPr algn="just">
              <a:buFontTx/>
              <a:buChar char="-"/>
              <a:defRPr/>
            </a:pPr>
            <a:r>
              <a:rPr lang="ru-RU" sz="1286" b="1" dirty="0">
                <a:solidFill>
                  <a:srgbClr val="000000"/>
                </a:solidFill>
              </a:rPr>
              <a:t> шапки-ушанки;</a:t>
            </a:r>
          </a:p>
          <a:p>
            <a:pPr algn="just">
              <a:buFontTx/>
              <a:buChar char="-"/>
              <a:defRPr/>
            </a:pPr>
            <a:r>
              <a:rPr lang="ru-RU" sz="1286" b="1" dirty="0">
                <a:solidFill>
                  <a:srgbClr val="000000"/>
                </a:solidFill>
              </a:rPr>
              <a:t> нитки, иголки;</a:t>
            </a:r>
          </a:p>
          <a:p>
            <a:pPr algn="just">
              <a:buFontTx/>
              <a:buChar char="-"/>
              <a:defRPr/>
            </a:pPr>
            <a:r>
              <a:rPr lang="ru-RU" sz="1286" b="1" dirty="0">
                <a:solidFill>
                  <a:srgbClr val="000000"/>
                </a:solidFill>
              </a:rPr>
              <a:t> бельем теплым;</a:t>
            </a:r>
          </a:p>
          <a:p>
            <a:pPr algn="just">
              <a:buFontTx/>
              <a:buChar char="-"/>
              <a:defRPr/>
            </a:pPr>
            <a:r>
              <a:rPr lang="ru-RU" sz="1286" b="1" dirty="0">
                <a:solidFill>
                  <a:srgbClr val="000000"/>
                </a:solidFill>
              </a:rPr>
              <a:t> перчатки шерстяные;</a:t>
            </a:r>
          </a:p>
          <a:p>
            <a:pPr algn="just">
              <a:buFontTx/>
              <a:buChar char="-"/>
              <a:defRPr/>
            </a:pPr>
            <a:r>
              <a:rPr lang="ru-RU" sz="1286" b="1" dirty="0">
                <a:solidFill>
                  <a:srgbClr val="000000"/>
                </a:solidFill>
              </a:rPr>
              <a:t> несессеры;</a:t>
            </a:r>
          </a:p>
          <a:p>
            <a:pPr algn="just">
              <a:buFontTx/>
              <a:buChar char="-"/>
              <a:defRPr/>
            </a:pPr>
            <a:r>
              <a:rPr lang="ru-RU" sz="1286" b="1" dirty="0">
                <a:solidFill>
                  <a:srgbClr val="000000"/>
                </a:solidFill>
              </a:rPr>
              <a:t> носки;</a:t>
            </a:r>
          </a:p>
          <a:p>
            <a:pPr algn="just">
              <a:buFontTx/>
              <a:buChar char="-"/>
              <a:defRPr/>
            </a:pPr>
            <a:r>
              <a:rPr lang="ru-RU" sz="1286" b="1" dirty="0">
                <a:solidFill>
                  <a:srgbClr val="000000"/>
                </a:solidFill>
              </a:rPr>
              <a:t>ремни поясные нового образца;</a:t>
            </a:r>
          </a:p>
          <a:p>
            <a:pPr algn="just">
              <a:buFontTx/>
              <a:buChar char="-"/>
              <a:defRPr/>
            </a:pPr>
            <a:r>
              <a:rPr lang="ru-RU" sz="1286" b="1" dirty="0">
                <a:solidFill>
                  <a:srgbClr val="000000"/>
                </a:solidFill>
              </a:rPr>
              <a:t> ремни брючные нового образца.</a:t>
            </a:r>
          </a:p>
          <a:p>
            <a:pPr algn="just">
              <a:defRPr/>
            </a:pPr>
            <a:r>
              <a:rPr lang="ru-RU" sz="857" b="1" dirty="0">
                <a:solidFill>
                  <a:srgbClr val="000000"/>
                </a:solidFill>
              </a:rPr>
              <a:t>призывники направленные в ВМФ - обеспечиваются формой черного цвета, в ВДВ и ВВС - синего цвета, в остальные виды и рода ВС РФ - защитного.</a:t>
            </a:r>
          </a:p>
          <a:p>
            <a:pPr algn="just">
              <a:defRPr/>
            </a:pPr>
            <a:r>
              <a:rPr lang="ru-RU" sz="857" b="1" dirty="0">
                <a:solidFill>
                  <a:srgbClr val="000000"/>
                </a:solidFill>
              </a:rPr>
              <a:t>Призывники направленные для прохождения  военной службы в  другие ФОИВ  обеспечиваются костюмами полевыми  расцветки «Цифра»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598714" y="3701143"/>
            <a:ext cx="3102429" cy="3102429"/>
            <a:chOff x="6905308" y="1129030"/>
            <a:chExt cx="6009640" cy="6796407"/>
          </a:xfrm>
        </p:grpSpPr>
        <p:pic>
          <p:nvPicPr>
            <p:cNvPr id="22530" name="Picture 16" descr="H:\Правка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8828" t="6757" r="31531" b="8109"/>
            <a:stretch>
              <a:fillRect/>
            </a:stretch>
          </p:blipFill>
          <p:spPr bwMode="auto">
            <a:xfrm>
              <a:off x="10734675" y="1157925"/>
              <a:ext cx="2180273" cy="6767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1" name="Picture 18" descr="H:\фото\image-05-12-14-09-27-4.jpe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829" t="1649" r="27209" b="2621"/>
            <a:stretch>
              <a:fillRect/>
            </a:stretch>
          </p:blipFill>
          <p:spPr bwMode="auto">
            <a:xfrm>
              <a:off x="8821105" y="1129030"/>
              <a:ext cx="2129155" cy="6696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5" name="Picture 17" descr="H:\фото\FullSizeRender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914" r="11653"/>
            <a:stretch>
              <a:fillRect/>
            </a:stretch>
          </p:blipFill>
          <p:spPr bwMode="auto">
            <a:xfrm>
              <a:off x="6905308" y="1171258"/>
              <a:ext cx="2069147" cy="6543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025008" y="404664"/>
            <a:ext cx="4408714" cy="29019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25" tIns="45712" rIns="91425" bIns="45712">
            <a:spAutoFit/>
          </a:bodyPr>
          <a:lstStyle/>
          <a:p>
            <a:pPr algn="just">
              <a:defRPr/>
            </a:pPr>
            <a:r>
              <a:rPr lang="ru-RU" sz="1286" b="1" dirty="0">
                <a:solidFill>
                  <a:srgbClr val="000000"/>
                </a:solidFill>
              </a:rPr>
              <a:t>Выдается в воинской части: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953000" y="764704"/>
            <a:ext cx="4408714" cy="130149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25" tIns="45712" rIns="91425" bIns="45712">
            <a:spAutoFit/>
          </a:bodyPr>
          <a:lstStyle/>
          <a:p>
            <a:pPr algn="just">
              <a:defRPr/>
            </a:pPr>
            <a:r>
              <a:rPr lang="ru-RU" sz="1286" b="1" dirty="0">
                <a:solidFill>
                  <a:srgbClr val="000000"/>
                </a:solidFill>
              </a:rPr>
              <a:t>Всесезонный комплект полевого обмундирования:</a:t>
            </a:r>
          </a:p>
          <a:p>
            <a:pPr algn="just">
              <a:defRPr/>
            </a:pPr>
            <a:endParaRPr lang="ru-RU" sz="1286" b="1" dirty="0">
              <a:solidFill>
                <a:srgbClr val="000000"/>
              </a:solidFill>
            </a:endParaRPr>
          </a:p>
          <a:p>
            <a:pPr algn="just">
              <a:defRPr/>
            </a:pPr>
            <a:endParaRPr lang="ru-RU" sz="1286" b="1" i="1" dirty="0">
              <a:solidFill>
                <a:srgbClr val="000000"/>
              </a:solidFill>
            </a:endParaRPr>
          </a:p>
          <a:p>
            <a:pPr algn="just">
              <a:defRPr/>
            </a:pPr>
            <a:endParaRPr lang="ru-RU" sz="1000" i="1" dirty="0">
              <a:solidFill>
                <a:schemeClr val="tx1"/>
              </a:solidFill>
            </a:endParaRPr>
          </a:p>
          <a:p>
            <a:endParaRPr lang="ru-RU" sz="1000" i="1" dirty="0">
              <a:solidFill>
                <a:schemeClr val="tx1"/>
              </a:solidFill>
            </a:endParaRPr>
          </a:p>
          <a:p>
            <a:endParaRPr lang="ru-RU" sz="1000" i="1" dirty="0">
              <a:solidFill>
                <a:schemeClr val="tx1"/>
              </a:solidFill>
            </a:endParaRPr>
          </a:p>
          <a:p>
            <a:endParaRPr lang="ru-RU" sz="1000" i="1" dirty="0">
              <a:solidFill>
                <a:schemeClr val="tx1"/>
              </a:solidFill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4953000" y="2204864"/>
            <a:ext cx="4572000" cy="1143000"/>
            <a:chOff x="3962400" y="4316425"/>
            <a:chExt cx="8536011" cy="2162175"/>
          </a:xfrm>
        </p:grpSpPr>
        <p:pic>
          <p:nvPicPr>
            <p:cNvPr id="16" name="Picture 16"/>
            <p:cNvPicPr>
              <a:picLocks noChangeAspect="1" noChangeArrowheads="1"/>
            </p:cNvPicPr>
            <p:nvPr/>
          </p:nvPicPr>
          <p:blipFill>
            <a:blip r:embed="rId6" cstate="print">
              <a:lum bright="-12000"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973785" y="4330712"/>
              <a:ext cx="1030288" cy="2087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7"/>
            <p:cNvPicPr>
              <a:picLocks noChangeAspect="1" noChangeArrowheads="1"/>
            </p:cNvPicPr>
            <p:nvPr/>
          </p:nvPicPr>
          <p:blipFill>
            <a:blip r:embed="rId7" cstate="print">
              <a:lum bright="-12000"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053286" y="4330712"/>
              <a:ext cx="942975" cy="2087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8"/>
            <p:cNvPicPr>
              <a:picLocks noChangeAspect="1" noChangeArrowheads="1"/>
            </p:cNvPicPr>
            <p:nvPr/>
          </p:nvPicPr>
          <p:blipFill>
            <a:blip r:embed="rId8" cstate="print">
              <a:lum bright="-12000"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134374" y="4329124"/>
              <a:ext cx="998537" cy="2089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9"/>
            <p:cNvPicPr>
              <a:picLocks noChangeAspect="1" noChangeArrowheads="1"/>
            </p:cNvPicPr>
            <p:nvPr/>
          </p:nvPicPr>
          <p:blipFill>
            <a:blip r:embed="rId9" cstate="print">
              <a:lum bright="-12000"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285311" y="4329124"/>
              <a:ext cx="714375" cy="2089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0"/>
            <p:cNvPicPr>
              <a:picLocks noChangeAspect="1" noChangeArrowheads="1"/>
            </p:cNvPicPr>
            <p:nvPr/>
          </p:nvPicPr>
          <p:blipFill>
            <a:blip r:embed="rId10" cstate="print">
              <a:lum bright="-12000"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150499" y="4318012"/>
              <a:ext cx="681037" cy="210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1"/>
            <p:cNvPicPr>
              <a:picLocks noChangeAspect="1" noChangeArrowheads="1"/>
            </p:cNvPicPr>
            <p:nvPr/>
          </p:nvPicPr>
          <p:blipFill>
            <a:blip r:embed="rId11" cstate="print">
              <a:lum bright="-12000"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942660" y="4316425"/>
              <a:ext cx="750888" cy="2162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3"/>
            <p:cNvPicPr>
              <a:picLocks noChangeAspect="1" noChangeArrowheads="1"/>
            </p:cNvPicPr>
            <p:nvPr/>
          </p:nvPicPr>
          <p:blipFill>
            <a:blip r:embed="rId12" cstate="print">
              <a:lum bright="-12000"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790386" y="4340236"/>
              <a:ext cx="708025" cy="2089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3"/>
            <p:cNvPicPr>
              <a:picLocks noChangeAspect="1" noChangeArrowheads="1"/>
            </p:cNvPicPr>
            <p:nvPr/>
          </p:nvPicPr>
          <p:blipFill>
            <a:blip r:embed="rId13" cstate="print">
              <a:lum bright="-12000"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62400" y="4343400"/>
              <a:ext cx="885825" cy="2090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14"/>
            <p:cNvPicPr>
              <a:picLocks noChangeAspect="1" noChangeArrowheads="1"/>
            </p:cNvPicPr>
            <p:nvPr/>
          </p:nvPicPr>
          <p:blipFill>
            <a:blip r:embed="rId14" cstate="print">
              <a:lum bright="-12000"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19663" y="4343400"/>
              <a:ext cx="993775" cy="2065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5025008" y="3501008"/>
            <a:ext cx="4354286" cy="29019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25" tIns="45712" rIns="91425" bIns="45712">
            <a:spAutoFit/>
          </a:bodyPr>
          <a:lstStyle/>
          <a:p>
            <a:pPr algn="just">
              <a:defRPr/>
            </a:pPr>
            <a:r>
              <a:rPr lang="ru-RU" sz="1286" b="1" dirty="0">
                <a:solidFill>
                  <a:srgbClr val="000000"/>
                </a:solidFill>
              </a:rPr>
              <a:t>Спортивная форма</a:t>
            </a:r>
            <a:endParaRPr lang="ru-RU" sz="1286" b="1" dirty="0">
              <a:solidFill>
                <a:schemeClr val="tx1"/>
              </a:solidFill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5061857" y="4680858"/>
            <a:ext cx="4354286" cy="29019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25" tIns="45712" rIns="91425" bIns="45712">
            <a:spAutoFit/>
          </a:bodyPr>
          <a:lstStyle/>
          <a:p>
            <a:pPr algn="just">
              <a:defRPr/>
            </a:pPr>
            <a:r>
              <a:rPr lang="ru-RU" sz="1286" b="1" dirty="0">
                <a:solidFill>
                  <a:schemeClr val="tx1"/>
                </a:solidFill>
              </a:rPr>
              <a:t>Размещение военнослужащих</a:t>
            </a:r>
          </a:p>
        </p:txBody>
      </p:sp>
      <p:grpSp>
        <p:nvGrpSpPr>
          <p:cNvPr id="28" name="Группа 16"/>
          <p:cNvGrpSpPr>
            <a:grpSpLocks/>
          </p:cNvGrpSpPr>
          <p:nvPr/>
        </p:nvGrpSpPr>
        <p:grpSpPr bwMode="auto">
          <a:xfrm>
            <a:off x="3847421" y="4082143"/>
            <a:ext cx="942294" cy="622526"/>
            <a:chOff x="596900" y="5529263"/>
            <a:chExt cx="1844675" cy="1135062"/>
          </a:xfrm>
        </p:grpSpPr>
        <p:pic>
          <p:nvPicPr>
            <p:cNvPr id="29" name="Рисунок 1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852" t="7843" r="5852"/>
            <a:stretch>
              <a:fillRect/>
            </a:stretch>
          </p:blipFill>
          <p:spPr bwMode="auto">
            <a:xfrm>
              <a:off x="785813" y="5572125"/>
              <a:ext cx="1655762" cy="109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Рисунок 1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814" t="14832" r="5310"/>
            <a:stretch>
              <a:fillRect/>
            </a:stretch>
          </p:blipFill>
          <p:spPr bwMode="auto">
            <a:xfrm>
              <a:off x="596900" y="5529263"/>
              <a:ext cx="806450" cy="779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1" name="Picture 13" descr="E:\Разное\2014\Материал по учениям ВВО\Учения ВВО\SAM_2034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551714" y="5007429"/>
            <a:ext cx="3265715" cy="1723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19" descr="E:\Разное\2014\Ботинки с текстильными берцами\Черный.JPG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440" r="10638" b="6667"/>
          <a:stretch>
            <a:fillRect/>
          </a:stretch>
        </p:blipFill>
        <p:spPr bwMode="auto">
          <a:xfrm>
            <a:off x="3910966" y="4865869"/>
            <a:ext cx="828924" cy="72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5" name="Группа 54"/>
          <p:cNvGrpSpPr/>
          <p:nvPr/>
        </p:nvGrpSpPr>
        <p:grpSpPr>
          <a:xfrm>
            <a:off x="5961112" y="3789040"/>
            <a:ext cx="2964441" cy="910720"/>
            <a:chOff x="7696199" y="6143224"/>
            <a:chExt cx="4150218" cy="1275008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8991600" y="6172201"/>
              <a:ext cx="914400" cy="1197696"/>
              <a:chOff x="7696200" y="6285881"/>
              <a:chExt cx="816309" cy="1084015"/>
            </a:xfrm>
          </p:grpSpPr>
          <p:pic>
            <p:nvPicPr>
              <p:cNvPr id="34" name="Picture 23" descr="Рисунок1"/>
              <p:cNvPicPr>
                <a:picLocks noChangeAspect="1" noChangeArrowheads="1"/>
              </p:cNvPicPr>
              <p:nvPr/>
            </p:nvPicPr>
            <p:blipFill>
              <a:blip r:embed="rId1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849048" y="6285881"/>
                <a:ext cx="459384" cy="160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" name="Picture 29" descr="Рисунок9"/>
              <p:cNvPicPr>
                <a:picLocks noChangeAspect="1" noChangeArrowheads="1"/>
              </p:cNvPicPr>
              <p:nvPr/>
            </p:nvPicPr>
            <p:blipFill>
              <a:blip r:embed="rId2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12000"/>
              </a:blip>
              <a:srcRect/>
              <a:stretch>
                <a:fillRect/>
              </a:stretch>
            </p:blipFill>
            <p:spPr bwMode="auto">
              <a:xfrm>
                <a:off x="7696200" y="6553200"/>
                <a:ext cx="816309" cy="4253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" name="Picture 34" descr="1"/>
              <p:cNvPicPr>
                <a:picLocks noChangeAspect="1" noChangeArrowheads="1"/>
              </p:cNvPicPr>
              <p:nvPr/>
            </p:nvPicPr>
            <p:blipFill>
              <a:blip r:embed="rId2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12000"/>
              </a:blip>
              <a:srcRect/>
              <a:stretch>
                <a:fillRect/>
              </a:stretch>
            </p:blipFill>
            <p:spPr bwMode="auto">
              <a:xfrm>
                <a:off x="7734832" y="6997377"/>
                <a:ext cx="724768" cy="3725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6" name="Picture 17" descr="Рисунок1"/>
            <p:cNvPicPr>
              <a:picLocks noChangeAspect="1" noChangeArrowheads="1"/>
            </p:cNvPicPr>
            <p:nvPr/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363200" y="6143224"/>
              <a:ext cx="1483217" cy="648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33" descr="Рисунок1"/>
            <p:cNvPicPr>
              <a:picLocks noChangeAspect="1" noChangeArrowheads="1"/>
            </p:cNvPicPr>
            <p:nvPr/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/>
            </a:blip>
            <a:srcRect/>
            <a:stretch>
              <a:fillRect/>
            </a:stretch>
          </p:blipFill>
          <p:spPr bwMode="auto">
            <a:xfrm>
              <a:off x="7696199" y="6248400"/>
              <a:ext cx="410075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56" descr="Рисунок5"/>
            <p:cNvPicPr>
              <a:picLocks noChangeAspect="1" noChangeArrowheads="1"/>
            </p:cNvPicPr>
            <p:nvPr/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/>
            </a:blip>
            <a:srcRect/>
            <a:stretch>
              <a:fillRect/>
            </a:stretch>
          </p:blipFill>
          <p:spPr bwMode="auto">
            <a:xfrm>
              <a:off x="10739018" y="6796939"/>
              <a:ext cx="751636" cy="621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84438699"/>
              </p:ext>
            </p:extLst>
          </p:nvPr>
        </p:nvGraphicFramePr>
        <p:xfrm>
          <a:off x="5007429" y="974271"/>
          <a:ext cx="4341132" cy="1016508"/>
        </p:xfrm>
        <a:graphic>
          <a:graphicData uri="http://schemas.openxmlformats.org/drawingml/2006/table">
            <a:tbl>
              <a:tblPr/>
              <a:tblGrid>
                <a:gridCol w="2170339"/>
                <a:gridCol w="2170793"/>
              </a:tblGrid>
              <a:tr h="701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белье нательное облегченное;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белье нательное флисовое;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куртка </a:t>
                      </a:r>
                      <a:r>
                        <a:rPr lang="ru-RU" sz="1000" b="1" i="1" kern="1200" dirty="0" err="1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флисовая</a:t>
                      </a:r>
                      <a:r>
                        <a:rPr lang="ru-RU" sz="1000" b="1" i="1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 (холодный и особо холодный климат);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86" marR="4898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куртка утепленная;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костюм  демисезонный;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костюм </a:t>
                      </a:r>
                      <a:r>
                        <a:rPr lang="ru-RU" sz="1000" b="1" i="1" kern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ветровлагозащитный</a:t>
                      </a:r>
                      <a:r>
                        <a:rPr lang="ru-RU" sz="1000" b="1" i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;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костюм утепленный;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86" marR="4898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26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Костюм летний полевой, обувь летняя и зимняя.</a:t>
                      </a: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986" marR="4898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34" name="Picture 10" descr="H:\Туфли спортивные (Кроссовки) описание 256 41 827\Кросовки1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715000" y="4136572"/>
            <a:ext cx="593143" cy="444857"/>
          </a:xfrm>
          <a:prstGeom prst="rect">
            <a:avLst/>
          </a:prstGeom>
          <a:noFill/>
        </p:spPr>
      </p:pic>
      <p:pic>
        <p:nvPicPr>
          <p:cNvPr id="42" name="Picture 49" descr="Рисунок1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1158" y="5583946"/>
            <a:ext cx="1106058" cy="1108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Прямоугольник 43"/>
          <p:cNvSpPr/>
          <p:nvPr/>
        </p:nvSpPr>
        <p:spPr bwMode="auto">
          <a:xfrm>
            <a:off x="0" y="0"/>
            <a:ext cx="9906000" cy="581027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50000">
                <a:schemeClr val="bg1"/>
              </a:gs>
              <a:gs pos="100000">
                <a:srgbClr val="FF7C8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altLang="ru-RU" sz="1600" b="1" dirty="0" smtClean="0">
                <a:solidFill>
                  <a:srgbClr val="980000"/>
                </a:solidFill>
                <a:cs typeface="Times New Roman" pitchFamily="18" charset="0"/>
              </a:rPr>
              <a:t>Порядок обеспечения военнослужащих проходящих военную службу по призыву «ОСЕНЬ-2017»</a:t>
            </a:r>
          </a:p>
          <a:p>
            <a:pPr algn="ctr"/>
            <a:endParaRPr lang="ru-RU" sz="1600" b="1" dirty="0">
              <a:latin typeface="+mj-lt"/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9345488" y="76455"/>
            <a:ext cx="358775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32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07009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879979" y="5613064"/>
            <a:ext cx="8537517" cy="120031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25" tIns="45712" rIns="91425" bIns="45712">
            <a:spAutoFit/>
          </a:bodyPr>
          <a:lstStyle/>
          <a:p>
            <a:pPr algn="just">
              <a:defRPr/>
            </a:pPr>
            <a:r>
              <a:rPr lang="ru-RU" sz="2400" b="1" dirty="0" err="1">
                <a:solidFill>
                  <a:srgbClr val="000000"/>
                </a:solidFill>
              </a:rPr>
              <a:t>АвК</a:t>
            </a:r>
            <a:r>
              <a:rPr lang="ru-RU" sz="2400" b="1" dirty="0">
                <a:solidFill>
                  <a:srgbClr val="000000"/>
                </a:solidFill>
              </a:rPr>
              <a:t> 200 тбап 326 тбад (г-н Тикси) – 400 </a:t>
            </a:r>
            <a:r>
              <a:rPr lang="ru-RU" sz="2400" b="1" dirty="0" err="1">
                <a:solidFill>
                  <a:srgbClr val="000000"/>
                </a:solidFill>
              </a:rPr>
              <a:t>компл</a:t>
            </a:r>
            <a:r>
              <a:rPr lang="ru-RU" sz="2400" b="1" dirty="0">
                <a:solidFill>
                  <a:srgbClr val="000000"/>
                </a:solidFill>
              </a:rPr>
              <a:t>.;</a:t>
            </a:r>
          </a:p>
          <a:p>
            <a:pPr algn="just">
              <a:defRPr/>
            </a:pPr>
            <a:r>
              <a:rPr lang="ru-RU" sz="2400" b="1" dirty="0" err="1">
                <a:solidFill>
                  <a:srgbClr val="000000"/>
                </a:solidFill>
              </a:rPr>
              <a:t>АвК</a:t>
            </a:r>
            <a:r>
              <a:rPr lang="ru-RU" sz="2400" b="1" dirty="0">
                <a:solidFill>
                  <a:srgbClr val="000000"/>
                </a:solidFill>
              </a:rPr>
              <a:t> 182 тбап 326 тбад (г-н Анадырь) – 350 </a:t>
            </a:r>
            <a:r>
              <a:rPr lang="ru-RU" sz="2400" b="1" dirty="0" err="1">
                <a:solidFill>
                  <a:srgbClr val="000000"/>
                </a:solidFill>
              </a:rPr>
              <a:t>компл</a:t>
            </a:r>
            <a:r>
              <a:rPr lang="ru-RU" sz="2400" b="1" dirty="0">
                <a:solidFill>
                  <a:srgbClr val="000000"/>
                </a:solidFill>
              </a:rPr>
              <a:t>.;</a:t>
            </a:r>
          </a:p>
          <a:p>
            <a:pPr algn="just">
              <a:defRPr/>
            </a:pPr>
            <a:r>
              <a:rPr lang="ru-RU" sz="2400" b="1" dirty="0">
                <a:solidFill>
                  <a:srgbClr val="000000"/>
                </a:solidFill>
              </a:rPr>
              <a:t>56 </a:t>
            </a:r>
            <a:r>
              <a:rPr lang="ru-RU" sz="2400" b="1" dirty="0" err="1">
                <a:solidFill>
                  <a:srgbClr val="000000"/>
                </a:solidFill>
              </a:rPr>
              <a:t>оип</a:t>
            </a:r>
            <a:r>
              <a:rPr lang="ru-RU" sz="2400" b="1" dirty="0">
                <a:solidFill>
                  <a:srgbClr val="000000"/>
                </a:solidFill>
              </a:rPr>
              <a:t> 1 ГИК МО РФ (г-н Нарьян-Мар) – 200 </a:t>
            </a:r>
            <a:r>
              <a:rPr lang="ru-RU" sz="2400" b="1" dirty="0" err="1">
                <a:solidFill>
                  <a:srgbClr val="000000"/>
                </a:solidFill>
              </a:rPr>
              <a:t>компл</a:t>
            </a:r>
            <a:r>
              <a:rPr lang="ru-RU" sz="24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44" name="Рисунок 43" descr="IMG_3355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12" t="44530" r="9001" b="6643"/>
          <a:stretch/>
        </p:blipFill>
        <p:spPr>
          <a:xfrm>
            <a:off x="1784648" y="576100"/>
            <a:ext cx="6408712" cy="3437488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Прямоугольник 44"/>
          <p:cNvSpPr/>
          <p:nvPr/>
        </p:nvSpPr>
        <p:spPr bwMode="auto">
          <a:xfrm>
            <a:off x="2529" y="-36494"/>
            <a:ext cx="9906000" cy="581027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50000">
                <a:schemeClr val="bg1"/>
              </a:gs>
              <a:gs pos="100000">
                <a:srgbClr val="FF7C8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altLang="ru-RU" sz="1600" b="1" dirty="0" smtClean="0">
                <a:latin typeface="+mj-lt"/>
                <a:cs typeface="Times New Roman" pitchFamily="18" charset="0"/>
              </a:rPr>
              <a:t>Полевая форма одежды «Арктика»</a:t>
            </a:r>
            <a:endParaRPr lang="ru-RU" sz="1600" b="1" dirty="0">
              <a:latin typeface="+mj-lt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9345488" y="76455"/>
            <a:ext cx="358775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33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31286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8110539" y="766782"/>
            <a:ext cx="318592" cy="35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170" tIns="37085" rIns="74170" bIns="37085"/>
          <a:lstStyle>
            <a:lvl1pPr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463" b="0" i="0">
              <a:solidFill>
                <a:srgbClr val="00000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 bwMode="auto">
          <a:xfrm>
            <a:off x="0" y="19965"/>
            <a:ext cx="9906000" cy="472084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50000">
                <a:schemeClr val="bg1"/>
              </a:gs>
              <a:gs pos="100000">
                <a:srgbClr val="FF7C8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1600" b="1" dirty="0"/>
              <a:t>Планируемое изменение звезд металлических в 2017 году</a:t>
            </a:r>
            <a:endParaRPr lang="ru-RU" sz="1600" b="1" dirty="0">
              <a:latin typeface="Arial" charset="0"/>
              <a:cs typeface="Arial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481852" y="1615303"/>
            <a:ext cx="1824684" cy="462513"/>
          </a:xfrm>
          <a:prstGeom prst="rect">
            <a:avLst/>
          </a:prstGeom>
          <a:solidFill>
            <a:srgbClr val="FF9966"/>
          </a:solidFill>
          <a:scene3d>
            <a:camera prst="orthographicFront"/>
            <a:lightRig rig="threePt" dir="t"/>
          </a:scene3d>
          <a:sp3d>
            <a:bevelT h="63500"/>
          </a:sp3d>
        </p:spPr>
        <p:txBody>
          <a:bodyPr wrap="square" lIns="74183" tIns="37091" rIns="74183" bIns="37091">
            <a:spAutoFit/>
          </a:bodyPr>
          <a:lstStyle/>
          <a:p>
            <a:pPr algn="ctr"/>
            <a:endParaRPr lang="ru-RU" sz="731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ДЕЙСТВУЮЩИЕ</a:t>
            </a:r>
          </a:p>
          <a:p>
            <a:pPr algn="ctr"/>
            <a:endParaRPr lang="ru-RU" sz="488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287668" y="1615304"/>
            <a:ext cx="2525734" cy="662568"/>
          </a:xfrm>
          <a:prstGeom prst="rect">
            <a:avLst/>
          </a:prstGeom>
          <a:solidFill>
            <a:srgbClr val="FF9966"/>
          </a:solidFill>
          <a:scene3d>
            <a:camera prst="orthographicFront"/>
            <a:lightRig rig="threePt" dir="t"/>
          </a:scene3d>
          <a:sp3d>
            <a:bevelT h="63500"/>
          </a:sp3d>
        </p:spPr>
        <p:txBody>
          <a:bodyPr wrap="square" lIns="74183" tIns="37091" rIns="74183" bIns="37091">
            <a:spAutoFit/>
          </a:bodyPr>
          <a:lstStyle/>
          <a:p>
            <a:pPr algn="ctr"/>
            <a:endParaRPr lang="ru-RU" sz="731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ВВЕДЕНЫ В ЭКСПЛУАТАЦИЮ В 2017 Г.</a:t>
            </a:r>
          </a:p>
          <a:p>
            <a:pPr algn="ctr"/>
            <a:endParaRPr lang="ru-RU" sz="488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285856" y="4568571"/>
            <a:ext cx="2691457" cy="437442"/>
          </a:xfrm>
          <a:prstGeom prst="rect">
            <a:avLst/>
          </a:prstGeom>
          <a:solidFill>
            <a:srgbClr val="FF9966"/>
          </a:solidFill>
          <a:scene3d>
            <a:camera prst="orthographicFront"/>
            <a:lightRig rig="threePt" dir="t"/>
          </a:scene3d>
          <a:sp3d>
            <a:bevelT h="63500"/>
          </a:sp3d>
        </p:spPr>
        <p:txBody>
          <a:bodyPr wrap="square" lIns="74183" tIns="37091" rIns="74183" bIns="37091">
            <a:spAutoFit/>
          </a:bodyPr>
          <a:lstStyle/>
          <a:p>
            <a:pPr algn="ctr"/>
            <a:endParaRPr lang="ru-RU" sz="731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25" dirty="0">
                <a:latin typeface="Times New Roman" pitchFamily="18" charset="0"/>
                <a:cs typeface="Times New Roman" pitchFamily="18" charset="0"/>
              </a:rPr>
              <a:t>Звезды выпуклые ребристые</a:t>
            </a:r>
            <a:endParaRPr lang="ru-RU" sz="488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907769" y="4568572"/>
            <a:ext cx="2398766" cy="437442"/>
          </a:xfrm>
          <a:prstGeom prst="rect">
            <a:avLst/>
          </a:prstGeom>
          <a:solidFill>
            <a:srgbClr val="FF9966"/>
          </a:solidFill>
          <a:scene3d>
            <a:camera prst="orthographicFront"/>
            <a:lightRig rig="threePt" dir="t"/>
          </a:scene3d>
          <a:sp3d>
            <a:bevelT h="63500"/>
          </a:sp3d>
        </p:spPr>
        <p:txBody>
          <a:bodyPr wrap="square" lIns="74183" tIns="37091" rIns="74183" bIns="37091">
            <a:spAutoFit/>
          </a:bodyPr>
          <a:lstStyle/>
          <a:p>
            <a:pPr algn="ctr"/>
            <a:endParaRPr lang="ru-RU" sz="731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25" dirty="0">
                <a:latin typeface="Times New Roman" pitchFamily="18" charset="0"/>
                <a:cs typeface="Times New Roman" pitchFamily="18" charset="0"/>
              </a:rPr>
              <a:t>Звезды металлические</a:t>
            </a:r>
            <a:endParaRPr lang="ru-RU" sz="894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трелка вправо 1"/>
          <p:cNvSpPr/>
          <p:nvPr/>
        </p:nvSpPr>
        <p:spPr bwMode="auto">
          <a:xfrm>
            <a:off x="3306536" y="2492898"/>
            <a:ext cx="2800350" cy="1448412"/>
          </a:xfrm>
          <a:prstGeom prst="rightArrow">
            <a:avLst/>
          </a:prstGeom>
          <a:solidFill>
            <a:srgbClr val="00B8FF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4252" tIns="37126" rIns="74252" bIns="37126" numCol="1" rtlCol="0" anchor="ctr" anchorCtr="0" compatLnSpc="1">
            <a:prstTxWarp prst="textNoShape">
              <a:avLst/>
            </a:prstTxWarp>
          </a:bodyPr>
          <a:lstStyle/>
          <a:p>
            <a:pPr algn="ctr" defTabSz="364818">
              <a:buClr>
                <a:srgbClr val="000000"/>
              </a:buClr>
              <a:buSzPct val="100000"/>
            </a:pPr>
            <a:endParaRPr lang="ru-RU" sz="1706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2" charset="0"/>
              <a:cs typeface="Arial" charset="0"/>
            </a:endParaRPr>
          </a:p>
        </p:txBody>
      </p:sp>
      <p:pic>
        <p:nvPicPr>
          <p:cNvPr id="12" name="Picture 2" descr="Звезда золот 13 м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2399" y="2266219"/>
            <a:ext cx="1049323" cy="100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Звезда золот 13 м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4933" y="3446427"/>
            <a:ext cx="704255" cy="67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Звезда защ 20 м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4236" y="2285803"/>
            <a:ext cx="970589" cy="92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Звезда защ 13 м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1510" y="3446426"/>
            <a:ext cx="652661" cy="61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33798" b="70200" l="45752" r="721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872" t="31942" r="26667" b="29231"/>
          <a:stretch/>
        </p:blipFill>
        <p:spPr>
          <a:xfrm rot="1001919">
            <a:off x="2212028" y="2091320"/>
            <a:ext cx="1075627" cy="110054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33798" b="70200" l="45752" r="721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872" t="31942" r="26667" b="29231"/>
          <a:stretch/>
        </p:blipFill>
        <p:spPr>
          <a:xfrm rot="1001919">
            <a:off x="2369135" y="3392905"/>
            <a:ext cx="761411" cy="7790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2454" b="99387" l="1534" r="966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5262" y="2090583"/>
            <a:ext cx="1101330" cy="110133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7282" y="3354765"/>
            <a:ext cx="797290" cy="79729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0" y="5668494"/>
            <a:ext cx="9906000" cy="4750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63500"/>
          </a:sp3d>
        </p:spPr>
        <p:txBody>
          <a:bodyPr wrap="square" lIns="74183" tIns="37091" rIns="74183" bIns="37091">
            <a:spAutoFit/>
          </a:bodyPr>
          <a:lstStyle/>
          <a:p>
            <a:pPr algn="just" defTabSz="871603"/>
            <a:r>
              <a:rPr lang="ru-RU" sz="113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</a:t>
            </a:r>
            <a:r>
              <a:rPr lang="ru-RU" sz="1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указания начальника Вещевого управления Министерства обороны Российской Федерации от 28 февраля 2017 г. </a:t>
            </a:r>
            <a:b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164/1/643</a:t>
            </a:r>
          </a:p>
        </p:txBody>
      </p:sp>
      <p:sp>
        <p:nvSpPr>
          <p:cNvPr id="18" name="Овал 17"/>
          <p:cNvSpPr/>
          <p:nvPr/>
        </p:nvSpPr>
        <p:spPr>
          <a:xfrm>
            <a:off x="9345488" y="76455"/>
            <a:ext cx="358775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34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283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8110539" y="766782"/>
            <a:ext cx="318592" cy="35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170" tIns="37085" rIns="74170" bIns="37085"/>
          <a:lstStyle>
            <a:lvl1pPr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463" b="0" i="0">
              <a:solidFill>
                <a:srgbClr val="00000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 bwMode="auto">
          <a:xfrm>
            <a:off x="0" y="0"/>
            <a:ext cx="9906000" cy="472084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50000">
                <a:schemeClr val="bg1"/>
              </a:gs>
              <a:gs pos="100000">
                <a:srgbClr val="FF7C8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631657"/>
            <a:r>
              <a:rPr lang="ru-RU" altLang="ru-RU" sz="16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Введены в 2017 году знаки различия по годам службы военнослужащих, проходящих </a:t>
            </a:r>
            <a:r>
              <a:rPr lang="ru-RU" altLang="ru-RU" sz="1600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военную</a:t>
            </a:r>
          </a:p>
          <a:p>
            <a:pPr algn="ctr" defTabSz="631657"/>
            <a:r>
              <a:rPr lang="ru-RU" altLang="ru-RU" sz="1600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службу </a:t>
            </a:r>
            <a:r>
              <a:rPr lang="ru-RU" altLang="ru-RU" sz="1600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по </a:t>
            </a:r>
            <a:r>
              <a:rPr lang="ru-RU" altLang="ru-RU" sz="16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контракту на должностях </a:t>
            </a:r>
            <a:r>
              <a:rPr lang="ru-RU" altLang="ru-RU" sz="1600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солдат, </a:t>
            </a:r>
            <a:r>
              <a:rPr lang="ru-RU" altLang="ru-RU" sz="16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сержантов и старшин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095880" y="4614352"/>
            <a:ext cx="4703989" cy="8751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74183" tIns="37091" rIns="74183" bIns="37091">
            <a:spAutoFit/>
          </a:bodyPr>
          <a:lstStyle/>
          <a:p>
            <a:pPr algn="ctr"/>
            <a:r>
              <a:rPr lang="ru-RU" sz="1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Выдается: 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Нарукавные знаки в форме угольников золотистого цвета носятся на нижней части внешних сторон рукавов курток демисезонных, курток с длинными рукавами костюмов повседневных</a:t>
            </a:r>
            <a:endParaRPr lang="ru-RU" sz="13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0654" b="83777" l="34424" r="672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455" t="10801" r="28500" b="16400"/>
          <a:stretch/>
        </p:blipFill>
        <p:spPr>
          <a:xfrm>
            <a:off x="231928" y="1170679"/>
            <a:ext cx="2054072" cy="50862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79867" y="5521541"/>
            <a:ext cx="7620001" cy="6750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63500"/>
          </a:sp3d>
        </p:spPr>
        <p:txBody>
          <a:bodyPr wrap="square" lIns="74183" tIns="37091" rIns="74183" bIns="37091">
            <a:spAutoFit/>
          </a:bodyPr>
          <a:lstStyle/>
          <a:p>
            <a:pPr algn="just" defTabSz="871603"/>
            <a:r>
              <a:rPr lang="ru-RU" sz="113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</a:t>
            </a:r>
            <a:r>
              <a:rPr lang="ru-RU" sz="1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Министра обороны Российской Федерации № 300 от 22 июня 2015  г.,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указания начальника Вещевого управления Министерства обороны Российской Федерации от 28 февраля 2017 г. № 164/1/643</a:t>
            </a:r>
          </a:p>
        </p:txBody>
      </p:sp>
      <p:pic>
        <p:nvPicPr>
          <p:cNvPr id="2054" name="Picture 6" descr="Курт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3983" y="1256239"/>
            <a:ext cx="2665851" cy="334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Овальная выноска 11"/>
          <p:cNvSpPr/>
          <p:nvPr/>
        </p:nvSpPr>
        <p:spPr>
          <a:xfrm>
            <a:off x="5347607" y="3190195"/>
            <a:ext cx="889908" cy="1279634"/>
          </a:xfrm>
          <a:prstGeom prst="wedgeEllipseCallout">
            <a:avLst>
              <a:gd name="adj1" fmla="val -566559"/>
              <a:gd name="adj2" fmla="val -27388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06"/>
          </a:p>
        </p:txBody>
      </p:sp>
      <p:sp>
        <p:nvSpPr>
          <p:cNvPr id="14" name="Овальная выноска 13"/>
          <p:cNvSpPr/>
          <p:nvPr/>
        </p:nvSpPr>
        <p:spPr>
          <a:xfrm>
            <a:off x="7666265" y="3190194"/>
            <a:ext cx="603571" cy="1279634"/>
          </a:xfrm>
          <a:prstGeom prst="wedgeEllipseCallout">
            <a:avLst>
              <a:gd name="adj1" fmla="val -278442"/>
              <a:gd name="adj2" fmla="val -1867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06"/>
          </a:p>
        </p:txBody>
      </p:sp>
      <p:sp>
        <p:nvSpPr>
          <p:cNvPr id="10" name="Овал 9"/>
          <p:cNvSpPr/>
          <p:nvPr/>
        </p:nvSpPr>
        <p:spPr>
          <a:xfrm>
            <a:off x="9345488" y="76455"/>
            <a:ext cx="358775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35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692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8839201" y="766781"/>
            <a:ext cx="392113" cy="35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277" tIns="42138" rIns="84277" bIns="42138"/>
          <a:lstStyle>
            <a:lvl1pPr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625" b="0" i="0" dirty="0">
              <a:solidFill>
                <a:srgbClr val="00000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 bwMode="auto">
          <a:xfrm>
            <a:off x="0" y="0"/>
            <a:ext cx="9906000" cy="620895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50000">
                <a:schemeClr val="bg1"/>
              </a:gs>
              <a:gs pos="100000">
                <a:srgbClr val="FF7C8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987688"/>
            <a:r>
              <a:rPr lang="ru-RU" altLang="ru-RU" sz="1600" b="1" dirty="0" smtClean="0">
                <a:cs typeface="Times New Roman" panose="02020603050405020304" pitchFamily="18" charset="0"/>
              </a:rPr>
              <a:t>Норма снабжения специальной формой одежды гражданского медицинского персонала</a:t>
            </a:r>
            <a:endParaRPr lang="ru-RU" altLang="ru-RU" sz="16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5529064" y="692696"/>
          <a:ext cx="4248472" cy="52023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2754"/>
                <a:gridCol w="2170918"/>
                <a:gridCol w="1187363"/>
                <a:gridCol w="537437"/>
              </a:tblGrid>
              <a:tr h="9365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предмета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предметов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одного человека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Срок носки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032">
                <a:tc gridSpan="4"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Врачебному и среднему медицинскому персоналу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36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Колпак</a:t>
                      </a: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0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штуки</a:t>
                      </a: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12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Халат </a:t>
                      </a: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штуки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год</a:t>
                      </a: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12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Костюм (блуза и брюки)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комплект 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год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12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Сандалии</a:t>
                      </a: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пара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год</a:t>
                      </a: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12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Полотенце вафельное </a:t>
                      </a: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штуки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67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год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789">
                <a:tc gridSpan="4"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Младшему медицинскому персоналу 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12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Колпак</a:t>
                      </a: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0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штуки</a:t>
                      </a: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12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Халат </a:t>
                      </a: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штука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год</a:t>
                      </a: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12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Костюм (блуза и брюки)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комплекта 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год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12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Сандалии</a:t>
                      </a: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пара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год</a:t>
                      </a: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12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Полотенце вафельное </a:t>
                      </a: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штуки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67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год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255">
                <a:tc gridSpan="4"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Врачебному и среднему медицинскому персоналу хирургического профиля дополнительно к норме выдается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12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Колпак</a:t>
                      </a: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штуки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год</a:t>
                      </a: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12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Халат </a:t>
                      </a: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штуки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год</a:t>
                      </a: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12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Костюм (блуза и брюки)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комплекта 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год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90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Бахилы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пары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год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0" y="5949280"/>
            <a:ext cx="9906000" cy="8998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h="63500"/>
          </a:sp3d>
        </p:spPr>
        <p:txBody>
          <a:bodyPr wrap="square" lIns="98823" tIns="49408" rIns="98823" bIns="49408">
            <a:spAutoFit/>
          </a:bodyPr>
          <a:lstStyle/>
          <a:p>
            <a:pPr algn="just" defTabSz="1161045"/>
            <a:r>
              <a:rPr lang="ru-RU" sz="151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33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</a:t>
            </a:r>
            <a:r>
              <a:rPr lang="ru-RU" sz="1733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733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Министра обороны Российской Федерации от 22 декабря 2015 г. № 819 </a:t>
            </a:r>
            <a:br>
              <a:rPr lang="ru-RU" sz="1733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33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Нормы снабжения предметами формы одежды (специальной формы одежды) отдельных категорий гражданского персонала Вооруженных Сил Российской Федерации</a:t>
            </a:r>
            <a:endParaRPr lang="ru-RU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41" descr="C:\Мое 2014\2014\Крылов\печать медики 11.09.2015\1\V94A9792.jpg"/>
          <p:cNvPicPr>
            <a:picLocks noChangeAspect="1" noChangeArrowheads="1"/>
          </p:cNvPicPr>
          <p:nvPr/>
        </p:nvPicPr>
        <p:blipFill rotWithShape="1">
          <a:blip r:embed="rId2" cstate="print"/>
          <a:srcRect l="31103" t="14564" r="21254"/>
          <a:stretch/>
        </p:blipFill>
        <p:spPr bwMode="auto">
          <a:xfrm flipH="1">
            <a:off x="128464" y="692696"/>
            <a:ext cx="1800200" cy="52023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Рисунок 45" descr="C:\Мое 2014\2014\Крылов\печать медики 11.09.2015\1\V94A9857.jpg"/>
          <p:cNvPicPr>
            <a:picLocks noChangeAspect="1" noChangeArrowheads="1"/>
          </p:cNvPicPr>
          <p:nvPr/>
        </p:nvPicPr>
        <p:blipFill rotWithShape="1">
          <a:blip r:embed="rId3" cstate="print"/>
          <a:srcRect l="18574" t="17048" r="42291"/>
          <a:stretch/>
        </p:blipFill>
        <p:spPr bwMode="auto">
          <a:xfrm flipH="1">
            <a:off x="2000672" y="692695"/>
            <a:ext cx="1584176" cy="52023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Рисунок 33" descr="C:\Мое 2014\2014\Крылов\печать медики 11.09.2015\1\V94A9813.jpg"/>
          <p:cNvPicPr>
            <a:picLocks noChangeAspect="1" noChangeArrowheads="1"/>
          </p:cNvPicPr>
          <p:nvPr/>
        </p:nvPicPr>
        <p:blipFill rotWithShape="1">
          <a:blip r:embed="rId4" cstate="print"/>
          <a:srcRect l="24714" t="6842" r="24817"/>
          <a:stretch/>
        </p:blipFill>
        <p:spPr bwMode="auto">
          <a:xfrm>
            <a:off x="3656856" y="692696"/>
            <a:ext cx="1728192" cy="52023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Овал 8"/>
          <p:cNvSpPr/>
          <p:nvPr/>
        </p:nvSpPr>
        <p:spPr>
          <a:xfrm>
            <a:off x="9417496" y="116632"/>
            <a:ext cx="358775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36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137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8839201" y="766781"/>
            <a:ext cx="392113" cy="35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277" tIns="42138" rIns="84277" bIns="42138"/>
          <a:lstStyle>
            <a:lvl1pPr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625" b="0" i="0" dirty="0">
              <a:solidFill>
                <a:srgbClr val="00000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 bwMode="auto">
          <a:xfrm>
            <a:off x="0" y="-27384"/>
            <a:ext cx="9906000" cy="620895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50000">
                <a:schemeClr val="bg1"/>
              </a:gs>
              <a:gs pos="100000">
                <a:srgbClr val="FF7C8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987688"/>
            <a:r>
              <a:rPr lang="ru-RU" altLang="ru-RU" sz="1600" b="1" dirty="0" smtClean="0">
                <a:cs typeface="Times New Roman" panose="02020603050405020304" pitchFamily="18" charset="0"/>
              </a:rPr>
              <a:t>Норма снабжения специальной формой одежды на одну штатную койку</a:t>
            </a:r>
            <a:endParaRPr lang="ru-RU" altLang="ru-RU" sz="16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560512" y="4797152"/>
          <a:ext cx="8784976" cy="13495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9424"/>
                <a:gridCol w="4023104"/>
                <a:gridCol w="2921140"/>
                <a:gridCol w="1111308"/>
              </a:tblGrid>
              <a:tr h="4339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предмета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предметов на одну штатную койку</a:t>
                      </a: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Срок носки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518">
                <a:tc gridSpan="4"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Специальная форма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одежды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39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Костюм утепленный госпитальный</a:t>
                      </a: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3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штуки</a:t>
                      </a: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года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39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Костюм госпитальный</a:t>
                      </a: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штуки 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год</a:t>
                      </a: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39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Туфли госпитальные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комплект 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год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322" marR="563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9650" y="6224868"/>
            <a:ext cx="9886350" cy="6331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h="63500"/>
          </a:sp3d>
        </p:spPr>
        <p:txBody>
          <a:bodyPr wrap="square" lIns="98823" tIns="49408" rIns="98823" bIns="49408">
            <a:spAutoFit/>
          </a:bodyPr>
          <a:lstStyle/>
          <a:p>
            <a:pPr algn="just" defTabSz="1161045"/>
            <a:r>
              <a:rPr lang="ru-RU" sz="151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33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</a:t>
            </a:r>
            <a:r>
              <a:rPr lang="ru-RU" sz="1733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733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Министра обороны Российской Федерации </a:t>
            </a:r>
            <a:r>
              <a:rPr lang="ru-RU" sz="1733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 14 августа 2013 года </a:t>
            </a:r>
            <a:r>
              <a:rPr lang="ru-RU" sz="1733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№ 555 </a:t>
            </a:r>
            <a:br>
              <a:rPr lang="ru-RU" sz="1733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33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733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вещевом обеспечении в Вооруженных с</a:t>
            </a:r>
            <a:r>
              <a:rPr lang="ru-RU" sz="1733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илах </a:t>
            </a:r>
            <a:r>
              <a:rPr lang="ru-RU" sz="1733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на мирное время</a:t>
            </a:r>
            <a:r>
              <a:rPr lang="ru-RU" sz="1733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», норма № 18  </a:t>
            </a:r>
            <a:endParaRPr lang="ru-RU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85" r="2716"/>
          <a:stretch/>
        </p:blipFill>
        <p:spPr>
          <a:xfrm>
            <a:off x="56456" y="1104046"/>
            <a:ext cx="4824536" cy="31890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6456" y="4365104"/>
            <a:ext cx="4824536" cy="333243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h="63500"/>
          </a:sp3d>
        </p:spPr>
        <p:txBody>
          <a:bodyPr wrap="square" lIns="98823" tIns="49408" rIns="98823" bIns="49408">
            <a:spAutoFit/>
          </a:bodyPr>
          <a:lstStyle/>
          <a:p>
            <a:pPr algn="ctr" defTabSz="1161045"/>
            <a:r>
              <a:rPr lang="ru-RU" sz="151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17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летний период</a:t>
            </a:r>
            <a:endParaRPr lang="ru-RU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28462" y="4365104"/>
            <a:ext cx="4821082" cy="333243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h="63500"/>
          </a:sp3d>
        </p:spPr>
        <p:txBody>
          <a:bodyPr wrap="square" lIns="98823" tIns="49408" rIns="98823" bIns="49408">
            <a:spAutoFit/>
          </a:bodyPr>
          <a:lstStyle/>
          <a:p>
            <a:pPr algn="ctr" defTabSz="1161045"/>
            <a:r>
              <a:rPr lang="ru-RU" sz="151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17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зимний период</a:t>
            </a:r>
            <a:endParaRPr lang="ru-RU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456" y="719493"/>
            <a:ext cx="9793088" cy="333243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h="63500"/>
          </a:sp3d>
        </p:spPr>
        <p:txBody>
          <a:bodyPr wrap="square" lIns="98823" tIns="49408" rIns="98823" bIns="49408">
            <a:spAutoFit/>
          </a:bodyPr>
          <a:lstStyle/>
          <a:p>
            <a:pPr algn="ctr" defTabSz="1161045"/>
            <a:r>
              <a:rPr lang="ru-RU" sz="151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17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Варианты ношения специальной (медицинской) формы одежды</a:t>
            </a:r>
            <a:endParaRPr lang="ru-RU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493"/>
          <a:stretch/>
        </p:blipFill>
        <p:spPr>
          <a:xfrm>
            <a:off x="5028462" y="1093400"/>
            <a:ext cx="4821082" cy="3199696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9345488" y="76455"/>
            <a:ext cx="358775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3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7773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>
            <a:grpSpLocks/>
          </p:cNvGrpSpPr>
          <p:nvPr/>
        </p:nvGrpSpPr>
        <p:grpSpPr bwMode="auto">
          <a:xfrm>
            <a:off x="3439964" y="836713"/>
            <a:ext cx="3097212" cy="2881313"/>
            <a:chOff x="1571625" y="979488"/>
            <a:chExt cx="2857500" cy="2665412"/>
          </a:xfrm>
        </p:grpSpPr>
        <p:sp>
          <p:nvSpPr>
            <p:cNvPr id="2" name="AutoShape 9"/>
            <p:cNvSpPr>
              <a:spLocks noChangeArrowheads="1"/>
            </p:cNvSpPr>
            <p:nvPr/>
          </p:nvSpPr>
          <p:spPr bwMode="auto">
            <a:xfrm>
              <a:off x="1571625" y="979488"/>
              <a:ext cx="2857500" cy="2665412"/>
            </a:xfrm>
            <a:prstGeom prst="verticalScroll">
              <a:avLst>
                <a:gd name="adj" fmla="val 12500"/>
              </a:avLst>
            </a:prstGeom>
            <a:solidFill>
              <a:srgbClr val="FFFFFF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>
              <a:outerShdw dist="89803" dir="2700000" algn="ctr" rotWithShape="0">
                <a:schemeClr val="tx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 altLang="ru-RU"/>
            </a:p>
          </p:txBody>
        </p:sp>
        <p:pic>
          <p:nvPicPr>
            <p:cNvPr id="3088" name="Рисунок 1" descr="http://www.referent.ru/1/1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00330" y="1409815"/>
              <a:ext cx="431800" cy="503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11"/>
            <p:cNvSpPr txBox="1">
              <a:spLocks noChangeArrowheads="1"/>
            </p:cNvSpPr>
            <p:nvPr/>
          </p:nvSpPr>
          <p:spPr bwMode="auto">
            <a:xfrm>
              <a:off x="1928813" y="2216683"/>
              <a:ext cx="2143125" cy="94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ru-RU" sz="800" b="1" dirty="0"/>
                <a:t>УКАЗ</a:t>
              </a:r>
            </a:p>
            <a:p>
              <a:pPr algn="ctr">
                <a:spcBef>
                  <a:spcPct val="50000"/>
                </a:spcBef>
              </a:pPr>
              <a:r>
                <a:rPr lang="ru-RU" altLang="ru-RU" sz="800" b="1" dirty="0"/>
                <a:t>ПРЕЗИДЕНТА РОССИЙСКОЙ ФЕДЕРАЦИИ</a:t>
              </a:r>
            </a:p>
            <a:p>
              <a:pPr algn="ctr">
                <a:spcBef>
                  <a:spcPct val="50000"/>
                </a:spcBef>
              </a:pPr>
              <a:r>
                <a:rPr lang="ru-RU" altLang="ru-RU" sz="800" b="1" dirty="0"/>
                <a:t>№ 1495</a:t>
              </a:r>
            </a:p>
            <a:p>
              <a:pPr algn="ctr">
                <a:spcBef>
                  <a:spcPct val="50000"/>
                </a:spcBef>
              </a:pPr>
              <a:r>
                <a:rPr lang="ru-RU" altLang="ru-RU" sz="800" b="1" dirty="0"/>
                <a:t>от 10 ноября 2007 года </a:t>
              </a:r>
            </a:p>
            <a:p>
              <a:pPr algn="ctr">
                <a:spcBef>
                  <a:spcPct val="50000"/>
                </a:spcBef>
              </a:pPr>
              <a:r>
                <a:rPr lang="ru-RU" altLang="ru-RU" sz="800" b="1" dirty="0"/>
                <a:t>«</a:t>
              </a:r>
              <a:r>
                <a:rPr lang="ru-RU" altLang="ru-RU" sz="900" b="1" dirty="0"/>
                <a:t>Об утверждении общевоинских уставов Вооруженных Сил Российской Федерации» </a:t>
              </a:r>
            </a:p>
          </p:txBody>
        </p:sp>
      </p:grpSp>
      <p:grpSp>
        <p:nvGrpSpPr>
          <p:cNvPr id="4" name="Группа 18"/>
          <p:cNvGrpSpPr>
            <a:grpSpLocks/>
          </p:cNvGrpSpPr>
          <p:nvPr/>
        </p:nvGrpSpPr>
        <p:grpSpPr bwMode="auto">
          <a:xfrm>
            <a:off x="6274816" y="3789040"/>
            <a:ext cx="3214688" cy="2881635"/>
            <a:chOff x="6156176" y="4005064"/>
            <a:chExt cx="3214687" cy="2665413"/>
          </a:xfrm>
        </p:grpSpPr>
        <p:sp>
          <p:nvSpPr>
            <p:cNvPr id="15" name="AutoShape 18"/>
            <p:cNvSpPr>
              <a:spLocks noChangeArrowheads="1"/>
            </p:cNvSpPr>
            <p:nvPr/>
          </p:nvSpPr>
          <p:spPr bwMode="auto">
            <a:xfrm>
              <a:off x="6156176" y="4005064"/>
              <a:ext cx="3214687" cy="2665413"/>
            </a:xfrm>
            <a:prstGeom prst="verticalScroll">
              <a:avLst>
                <a:gd name="adj" fmla="val 12500"/>
              </a:avLst>
            </a:prstGeom>
            <a:solidFill>
              <a:srgbClr val="FFFFFF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>
              <a:outerShdw dist="89803" dir="2700000" algn="ctr" rotWithShape="0">
                <a:schemeClr val="tx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 altLang="ru-RU"/>
            </a:p>
          </p:txBody>
        </p:sp>
        <p:sp>
          <p:nvSpPr>
            <p:cNvPr id="3083" name="Text Box 20"/>
            <p:cNvSpPr txBox="1">
              <a:spLocks noChangeArrowheads="1"/>
            </p:cNvSpPr>
            <p:nvPr/>
          </p:nvSpPr>
          <p:spPr bwMode="auto">
            <a:xfrm>
              <a:off x="6513363" y="4133567"/>
              <a:ext cx="2500313" cy="2215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ru-RU" altLang="ru-RU" sz="900" b="1" dirty="0" smtClean="0"/>
            </a:p>
            <a:p>
              <a:pPr algn="ctr">
                <a:spcBef>
                  <a:spcPct val="50000"/>
                </a:spcBef>
              </a:pPr>
              <a:endParaRPr lang="ru-RU" altLang="ru-RU" sz="900" b="1" dirty="0" smtClean="0"/>
            </a:p>
            <a:p>
              <a:pPr algn="ctr">
                <a:spcBef>
                  <a:spcPct val="50000"/>
                </a:spcBef>
              </a:pPr>
              <a:endParaRPr lang="ru-RU" altLang="ru-RU" sz="900" b="1" dirty="0" smtClean="0"/>
            </a:p>
            <a:p>
              <a:pPr algn="ctr">
                <a:spcBef>
                  <a:spcPct val="50000"/>
                </a:spcBef>
              </a:pPr>
              <a:r>
                <a:rPr lang="ru-RU" altLang="ru-RU" sz="900" b="1" dirty="0" smtClean="0"/>
                <a:t>ГОСУДАРСТВЕННЫЕ </a:t>
              </a:r>
              <a:r>
                <a:rPr lang="ru-RU" altLang="ru-RU" sz="900" b="1" dirty="0"/>
                <a:t>КОНТРАКТЫ</a:t>
              </a:r>
            </a:p>
            <a:p>
              <a:pPr algn="ctr">
                <a:spcBef>
                  <a:spcPct val="50000"/>
                </a:spcBef>
              </a:pPr>
              <a:r>
                <a:rPr lang="ru-RU" altLang="ru-RU" sz="900" b="1" dirty="0"/>
                <a:t>№ 1/В-17</a:t>
              </a:r>
            </a:p>
            <a:p>
              <a:pPr algn="ctr">
                <a:spcBef>
                  <a:spcPct val="50000"/>
                </a:spcBef>
              </a:pPr>
              <a:r>
                <a:rPr lang="ru-RU" altLang="ru-RU" sz="900" b="1" dirty="0"/>
                <a:t>№ 2/В-17</a:t>
              </a:r>
            </a:p>
            <a:p>
              <a:pPr algn="ctr">
                <a:spcBef>
                  <a:spcPct val="50000"/>
                </a:spcBef>
              </a:pPr>
              <a:r>
                <a:rPr lang="ru-RU" altLang="ru-RU" sz="900" b="1" dirty="0"/>
                <a:t>№ 2/В-17/1</a:t>
              </a:r>
              <a:endParaRPr lang="ru-RU" altLang="ru-RU" sz="800" b="1" dirty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ru-RU" altLang="ru-RU" sz="900" b="1" dirty="0"/>
                <a:t>от </a:t>
              </a:r>
              <a:r>
                <a:rPr lang="ru-RU" sz="900" b="1" dirty="0"/>
                <a:t>13 февраля 2017 г.</a:t>
              </a:r>
            </a:p>
            <a:p>
              <a:pPr algn="ctr">
                <a:spcBef>
                  <a:spcPct val="50000"/>
                </a:spcBef>
              </a:pPr>
              <a:r>
                <a:rPr lang="ru-RU" altLang="ru-RU" sz="900" b="1" dirty="0"/>
                <a:t>«</a:t>
              </a:r>
              <a:r>
                <a:rPr lang="ru-RU" sz="900" b="1" dirty="0"/>
                <a:t>На оказание услуг по помывке военнослужащих и стирке предметов вещевого имущества для нужд Министерства обороны Российской Федерации</a:t>
              </a:r>
              <a:r>
                <a:rPr lang="ru-RU" altLang="ru-RU" sz="900" b="1" dirty="0"/>
                <a:t>»</a:t>
              </a:r>
            </a:p>
          </p:txBody>
        </p:sp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416496" y="3861049"/>
            <a:ext cx="3042220" cy="2879725"/>
            <a:chOff x="4337050" y="979488"/>
            <a:chExt cx="2801575" cy="2665412"/>
          </a:xfrm>
        </p:grpSpPr>
        <p:sp>
          <p:nvSpPr>
            <p:cNvPr id="20" name="AutoShape 12"/>
            <p:cNvSpPr>
              <a:spLocks noChangeArrowheads="1"/>
            </p:cNvSpPr>
            <p:nvPr/>
          </p:nvSpPr>
          <p:spPr bwMode="auto">
            <a:xfrm>
              <a:off x="4337050" y="979488"/>
              <a:ext cx="2801575" cy="2665412"/>
            </a:xfrm>
            <a:prstGeom prst="verticalScroll">
              <a:avLst>
                <a:gd name="adj" fmla="val 12500"/>
              </a:avLst>
            </a:prstGeom>
            <a:solidFill>
              <a:srgbClr val="FFFFFF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>
              <a:outerShdw dist="89803" dir="2700000" algn="ctr" rotWithShape="0">
                <a:schemeClr val="tx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 altLang="ru-RU"/>
            </a:p>
          </p:txBody>
        </p:sp>
        <p:pic>
          <p:nvPicPr>
            <p:cNvPr id="21" name="Рисунок 1" descr="http://www.referent.ru/1/1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81486" y="1409144"/>
              <a:ext cx="431800" cy="503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 Box 14"/>
            <p:cNvSpPr txBox="1">
              <a:spLocks noChangeArrowheads="1"/>
            </p:cNvSpPr>
            <p:nvPr/>
          </p:nvSpPr>
          <p:spPr bwMode="auto">
            <a:xfrm>
              <a:off x="4660900" y="2140128"/>
              <a:ext cx="2114550" cy="997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ru-RU" sz="800" b="1" dirty="0"/>
                <a:t>ПРАВИТЕЛЬСТВО РОССИЙСКОЙ ФЕДЕРАЦИИ</a:t>
              </a:r>
            </a:p>
            <a:p>
              <a:pPr algn="ctr">
                <a:spcBef>
                  <a:spcPct val="50000"/>
                </a:spcBef>
              </a:pPr>
              <a:r>
                <a:rPr lang="ru-RU" altLang="ru-RU" sz="800" b="1" dirty="0"/>
                <a:t>РАСПОРЯЖЕНИЕ</a:t>
              </a:r>
            </a:p>
            <a:p>
              <a:pPr algn="ctr">
                <a:spcBef>
                  <a:spcPct val="50000"/>
                </a:spcBef>
              </a:pPr>
              <a:r>
                <a:rPr lang="ru-RU" altLang="ru-RU" sz="800" b="1" dirty="0"/>
                <a:t>№ 492-р</a:t>
              </a:r>
            </a:p>
            <a:p>
              <a:pPr algn="ctr">
                <a:spcBef>
                  <a:spcPct val="50000"/>
                </a:spcBef>
              </a:pPr>
              <a:r>
                <a:rPr lang="ru-RU" altLang="ru-RU" sz="800" b="1" dirty="0"/>
                <a:t>от 24 марта 2015 года</a:t>
              </a:r>
            </a:p>
            <a:p>
              <a:pPr algn="ctr"/>
              <a:endParaRPr lang="ru-RU" altLang="ru-RU" sz="800" b="1" dirty="0"/>
            </a:p>
            <a:p>
              <a:pPr algn="ctr"/>
              <a:r>
                <a:rPr lang="ru-RU" altLang="ru-RU" sz="900" b="1" dirty="0"/>
                <a:t> «Передача ОАО «Военторг» объектов для исполнения государственных контрактов» </a:t>
              </a:r>
            </a:p>
          </p:txBody>
        </p:sp>
      </p:grpSp>
      <p:grpSp>
        <p:nvGrpSpPr>
          <p:cNvPr id="6" name="Группа 10"/>
          <p:cNvGrpSpPr>
            <a:grpSpLocks/>
          </p:cNvGrpSpPr>
          <p:nvPr/>
        </p:nvGrpSpPr>
        <p:grpSpPr bwMode="auto">
          <a:xfrm>
            <a:off x="416496" y="836713"/>
            <a:ext cx="3097212" cy="2881313"/>
            <a:chOff x="1571625" y="979488"/>
            <a:chExt cx="2857500" cy="2665412"/>
          </a:xfrm>
        </p:grpSpPr>
        <p:sp>
          <p:nvSpPr>
            <p:cNvPr id="27" name="AutoShape 9"/>
            <p:cNvSpPr>
              <a:spLocks noChangeArrowheads="1"/>
            </p:cNvSpPr>
            <p:nvPr/>
          </p:nvSpPr>
          <p:spPr bwMode="auto">
            <a:xfrm>
              <a:off x="1571625" y="979488"/>
              <a:ext cx="2857500" cy="2665412"/>
            </a:xfrm>
            <a:prstGeom prst="verticalScroll">
              <a:avLst>
                <a:gd name="adj" fmla="val 12500"/>
              </a:avLst>
            </a:prstGeom>
            <a:solidFill>
              <a:srgbClr val="FFFFFF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>
              <a:outerShdw dist="89803" dir="2700000" algn="ctr" rotWithShape="0">
                <a:schemeClr val="tx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 altLang="ru-RU"/>
            </a:p>
          </p:txBody>
        </p:sp>
        <p:pic>
          <p:nvPicPr>
            <p:cNvPr id="28" name="Рисунок 1" descr="http://www.referent.ru/1/1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00330" y="1409815"/>
              <a:ext cx="431800" cy="503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Text Box 11"/>
            <p:cNvSpPr txBox="1">
              <a:spLocks noChangeArrowheads="1"/>
            </p:cNvSpPr>
            <p:nvPr/>
          </p:nvSpPr>
          <p:spPr bwMode="auto">
            <a:xfrm>
              <a:off x="1928813" y="2184652"/>
              <a:ext cx="2143125" cy="1010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ru-RU" sz="800" b="1" dirty="0"/>
                <a:t>ФЕДЕРАЛЬНЫЙ ЗАКОН</a:t>
              </a:r>
            </a:p>
            <a:p>
              <a:pPr algn="ctr">
                <a:spcBef>
                  <a:spcPct val="50000"/>
                </a:spcBef>
              </a:pPr>
              <a:r>
                <a:rPr lang="ru-RU" altLang="ru-RU" sz="800" b="1" dirty="0"/>
                <a:t> РОССИЙСКОЙ ФЕДЕРАЦИИ</a:t>
              </a:r>
            </a:p>
            <a:p>
              <a:pPr algn="ctr">
                <a:spcBef>
                  <a:spcPct val="50000"/>
                </a:spcBef>
              </a:pPr>
              <a:r>
                <a:rPr lang="ru-RU" altLang="ru-RU" sz="800" b="1" dirty="0"/>
                <a:t>№ 76-ФЗ</a:t>
              </a:r>
            </a:p>
            <a:p>
              <a:pPr algn="ctr">
                <a:spcBef>
                  <a:spcPct val="50000"/>
                </a:spcBef>
              </a:pPr>
              <a:r>
                <a:rPr lang="ru-RU" altLang="ru-RU" sz="800" b="1" dirty="0"/>
                <a:t>от 27 мая 1998 года </a:t>
              </a:r>
            </a:p>
            <a:p>
              <a:pPr algn="ctr">
                <a:spcBef>
                  <a:spcPct val="50000"/>
                </a:spcBef>
              </a:pPr>
              <a:r>
                <a:rPr lang="ru-RU" altLang="ru-RU" sz="800" b="1" dirty="0"/>
                <a:t>«</a:t>
              </a:r>
              <a:r>
                <a:rPr lang="ru-RU" altLang="ru-RU" sz="900" b="1" dirty="0"/>
                <a:t>О статусе военнослужащих»</a:t>
              </a:r>
            </a:p>
            <a:p>
              <a:pPr algn="ctr">
                <a:spcBef>
                  <a:spcPct val="50000"/>
                </a:spcBef>
              </a:pPr>
              <a:r>
                <a:rPr lang="ru-RU" altLang="ru-RU" sz="900" b="1" dirty="0"/>
                <a:t>статья 14 </a:t>
              </a:r>
            </a:p>
          </p:txBody>
        </p:sp>
      </p:grpSp>
      <p:grpSp>
        <p:nvGrpSpPr>
          <p:cNvPr id="7" name="Группа 10"/>
          <p:cNvGrpSpPr>
            <a:grpSpLocks/>
          </p:cNvGrpSpPr>
          <p:nvPr/>
        </p:nvGrpSpPr>
        <p:grpSpPr bwMode="auto">
          <a:xfrm>
            <a:off x="6393160" y="836713"/>
            <a:ext cx="3097212" cy="2881313"/>
            <a:chOff x="1571625" y="979488"/>
            <a:chExt cx="2857500" cy="2665412"/>
          </a:xfrm>
        </p:grpSpPr>
        <p:sp>
          <p:nvSpPr>
            <p:cNvPr id="31" name="AutoShape 9"/>
            <p:cNvSpPr>
              <a:spLocks noChangeArrowheads="1"/>
            </p:cNvSpPr>
            <p:nvPr/>
          </p:nvSpPr>
          <p:spPr bwMode="auto">
            <a:xfrm>
              <a:off x="1571625" y="979488"/>
              <a:ext cx="2857500" cy="2665412"/>
            </a:xfrm>
            <a:prstGeom prst="verticalScroll">
              <a:avLst>
                <a:gd name="adj" fmla="val 12500"/>
              </a:avLst>
            </a:prstGeom>
            <a:solidFill>
              <a:srgbClr val="FFFFFF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>
              <a:outerShdw dist="89803" dir="2700000" algn="ctr" rotWithShape="0">
                <a:schemeClr val="tx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 altLang="ru-RU"/>
            </a:p>
          </p:txBody>
        </p:sp>
        <p:pic>
          <p:nvPicPr>
            <p:cNvPr id="32" name="Рисунок 1" descr="http://www.referent.ru/1/1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00330" y="1409815"/>
              <a:ext cx="431800" cy="503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Text Box 11"/>
            <p:cNvSpPr txBox="1">
              <a:spLocks noChangeArrowheads="1"/>
            </p:cNvSpPr>
            <p:nvPr/>
          </p:nvSpPr>
          <p:spPr bwMode="auto">
            <a:xfrm>
              <a:off x="1928813" y="2024500"/>
              <a:ext cx="2143125" cy="1331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ru-RU" sz="800" b="1" dirty="0"/>
                <a:t>ПРАВИТЕЛЬСТВО РОССИЙСКОЙ ФЕДЕРАЦИИ</a:t>
              </a:r>
            </a:p>
            <a:p>
              <a:pPr algn="ctr">
                <a:spcBef>
                  <a:spcPct val="50000"/>
                </a:spcBef>
              </a:pPr>
              <a:r>
                <a:rPr lang="ru-RU" altLang="ru-RU" sz="800" b="1" dirty="0"/>
                <a:t>РАСПОРЯЖЕНИЕ</a:t>
              </a:r>
            </a:p>
            <a:p>
              <a:pPr algn="ctr">
                <a:spcBef>
                  <a:spcPct val="50000"/>
                </a:spcBef>
              </a:pPr>
              <a:r>
                <a:rPr lang="ru-RU" altLang="ru-RU" sz="800" b="1" dirty="0"/>
                <a:t>№ 155-р</a:t>
              </a:r>
            </a:p>
            <a:p>
              <a:pPr algn="ctr">
                <a:spcBef>
                  <a:spcPct val="50000"/>
                </a:spcBef>
              </a:pPr>
              <a:r>
                <a:rPr lang="ru-RU" altLang="ru-RU" sz="800" b="1" dirty="0"/>
                <a:t>от 6 февраля 2010 года </a:t>
              </a:r>
            </a:p>
            <a:p>
              <a:pPr algn="ctr">
                <a:spcBef>
                  <a:spcPct val="50000"/>
                </a:spcBef>
              </a:pPr>
              <a:r>
                <a:rPr lang="ru-RU" altLang="ru-RU" sz="800" b="1" dirty="0"/>
                <a:t>«</a:t>
              </a:r>
              <a:r>
                <a:rPr lang="ru-RU" altLang="ru-RU" sz="900" b="1" dirty="0"/>
                <a:t>О  определении ОАО «Военторг» единственным исполнителем, оказывающим услуги по питанию, хлебопечению, поставке хлеба, банно-прачечному обслуживанию и индивидуальному пошиву» </a:t>
              </a:r>
            </a:p>
          </p:txBody>
        </p:sp>
      </p:grpSp>
      <p:grpSp>
        <p:nvGrpSpPr>
          <p:cNvPr id="8" name="Группа 18"/>
          <p:cNvGrpSpPr>
            <a:grpSpLocks/>
          </p:cNvGrpSpPr>
          <p:nvPr/>
        </p:nvGrpSpPr>
        <p:grpSpPr bwMode="auto">
          <a:xfrm>
            <a:off x="3296816" y="3789040"/>
            <a:ext cx="3214688" cy="2881436"/>
            <a:chOff x="6156176" y="4005064"/>
            <a:chExt cx="3214687" cy="2665413"/>
          </a:xfrm>
        </p:grpSpPr>
        <p:sp>
          <p:nvSpPr>
            <p:cNvPr id="40" name="AutoShape 18"/>
            <p:cNvSpPr>
              <a:spLocks noChangeArrowheads="1"/>
            </p:cNvSpPr>
            <p:nvPr/>
          </p:nvSpPr>
          <p:spPr bwMode="auto">
            <a:xfrm>
              <a:off x="6156176" y="4005064"/>
              <a:ext cx="3214687" cy="2665413"/>
            </a:xfrm>
            <a:prstGeom prst="verticalScroll">
              <a:avLst>
                <a:gd name="adj" fmla="val 12500"/>
              </a:avLst>
            </a:prstGeom>
            <a:solidFill>
              <a:srgbClr val="FFFFFF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>
              <a:outerShdw dist="89803" dir="2700000" algn="ctr" rotWithShape="0">
                <a:schemeClr val="tx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 altLang="ru-RU"/>
            </a:p>
          </p:txBody>
        </p:sp>
        <p:sp>
          <p:nvSpPr>
            <p:cNvPr id="41" name="Text Box 20"/>
            <p:cNvSpPr txBox="1">
              <a:spLocks noChangeArrowheads="1"/>
            </p:cNvSpPr>
            <p:nvPr/>
          </p:nvSpPr>
          <p:spPr bwMode="auto">
            <a:xfrm>
              <a:off x="6513363" y="4252734"/>
              <a:ext cx="2500313" cy="2369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ru-RU" altLang="ru-RU" sz="900" b="1" dirty="0" smtClean="0"/>
            </a:p>
            <a:p>
              <a:pPr algn="ctr">
                <a:spcBef>
                  <a:spcPct val="50000"/>
                </a:spcBef>
              </a:pPr>
              <a:endParaRPr lang="ru-RU" altLang="ru-RU" sz="900" b="1" dirty="0" smtClean="0"/>
            </a:p>
            <a:p>
              <a:pPr algn="ctr">
                <a:spcBef>
                  <a:spcPct val="50000"/>
                </a:spcBef>
              </a:pPr>
              <a:endParaRPr lang="ru-RU" altLang="ru-RU" sz="900" b="1" dirty="0" smtClean="0"/>
            </a:p>
            <a:p>
              <a:pPr algn="ctr">
                <a:spcBef>
                  <a:spcPct val="50000"/>
                </a:spcBef>
              </a:pPr>
              <a:r>
                <a:rPr lang="ru-RU" altLang="ru-RU" sz="900" b="1" dirty="0" smtClean="0"/>
                <a:t>ПРИКАЗ</a:t>
              </a:r>
              <a:endParaRPr lang="ru-RU" altLang="ru-RU" sz="900" b="1" dirty="0"/>
            </a:p>
            <a:p>
              <a:pPr algn="ctr">
                <a:spcBef>
                  <a:spcPct val="50000"/>
                </a:spcBef>
              </a:pPr>
              <a:r>
                <a:rPr lang="ru-RU" altLang="ru-RU" sz="900" b="1" dirty="0"/>
                <a:t>МИНИСТРА ОБОРОНЫ РОССИЙСКОЙ ФЕДЕРАЦИИ</a:t>
              </a:r>
            </a:p>
            <a:p>
              <a:pPr algn="ctr">
                <a:spcBef>
                  <a:spcPct val="50000"/>
                </a:spcBef>
              </a:pPr>
              <a:r>
                <a:rPr lang="ru-RU" altLang="ru-RU" sz="900" b="1" dirty="0"/>
                <a:t>№  475</a:t>
              </a:r>
            </a:p>
            <a:p>
              <a:pPr algn="ctr">
                <a:spcBef>
                  <a:spcPct val="50000"/>
                </a:spcBef>
              </a:pPr>
              <a:r>
                <a:rPr lang="ru-RU" altLang="ru-RU" sz="900" b="1" dirty="0"/>
                <a:t> от 15 июля 2014  г. </a:t>
              </a:r>
            </a:p>
            <a:p>
              <a:pPr algn="ctr"/>
              <a:r>
                <a:rPr lang="ru-RU" altLang="ru-RU" sz="800" b="1" dirty="0"/>
                <a:t>«</a:t>
              </a:r>
              <a:r>
                <a:rPr lang="ru-RU" sz="800" b="1" dirty="0"/>
                <a:t>О банно-прачечном обслуживании и организации ремонта вещевого имущества обучающихся общеобразовательных и </a:t>
              </a:r>
              <a:br>
                <a:rPr lang="ru-RU" sz="800" b="1" dirty="0"/>
              </a:br>
              <a:r>
                <a:rPr lang="ru-RU" sz="800" b="1" dirty="0"/>
                <a:t>профессиональных образовательных организаций Министерства обороны Российской Федерации, реализующих дополнительные общеобразовательные программы по подготовке несовершеннолетних граждан к военной или иной государственной службе</a:t>
              </a:r>
              <a:r>
                <a:rPr lang="ru-RU" altLang="ru-RU" sz="800" b="1" dirty="0"/>
                <a:t>»</a:t>
              </a:r>
            </a:p>
          </p:txBody>
        </p:sp>
      </p:grpSp>
      <p:sp>
        <p:nvSpPr>
          <p:cNvPr id="35" name="Прямоугольник 34"/>
          <p:cNvSpPr/>
          <p:nvPr/>
        </p:nvSpPr>
        <p:spPr bwMode="auto">
          <a:xfrm>
            <a:off x="0" y="0"/>
            <a:ext cx="9906000" cy="620895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50000">
                <a:schemeClr val="bg1"/>
              </a:gs>
              <a:gs pos="100000">
                <a:srgbClr val="FF7C8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987688"/>
            <a:r>
              <a:rPr lang="ru-RU" altLang="ru-RU" sz="1600" b="1" dirty="0" smtClean="0">
                <a:latin typeface="+mj-lt"/>
                <a:cs typeface="Times New Roman" panose="02020603050405020304" pitchFamily="18" charset="0"/>
              </a:rPr>
              <a:t>Руководящие документы </a:t>
            </a:r>
          </a:p>
          <a:p>
            <a:pPr algn="ctr" defTabSz="987688"/>
            <a:r>
              <a:rPr lang="ru-RU" altLang="ru-RU" sz="1600" b="1" dirty="0" smtClean="0">
                <a:latin typeface="+mj-lt"/>
                <a:cs typeface="Times New Roman" panose="02020603050405020304" pitchFamily="18" charset="0"/>
              </a:rPr>
              <a:t>регламентирующие порядок банно-прачечного обслуживания</a:t>
            </a:r>
            <a:endParaRPr lang="ru-RU" altLang="ru-RU" sz="16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9345488" y="76455"/>
            <a:ext cx="358775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38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37" name="Рисунок 1" descr="http://www.referent.ru/1/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4968" y="4221088"/>
            <a:ext cx="468890" cy="543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8373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9"/>
          <p:cNvSpPr txBox="1">
            <a:spLocks noChangeArrowheads="1"/>
          </p:cNvSpPr>
          <p:nvPr/>
        </p:nvSpPr>
        <p:spPr bwMode="auto">
          <a:xfrm>
            <a:off x="776536" y="1710094"/>
            <a:ext cx="8568952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Помывку военнослужащих организовать в душевых, оборудованных в местах размещения </a:t>
            </a:r>
          </a:p>
          <a:p>
            <a:pPr marL="342900" indent="-342900"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личного состава (войсковых банях) </a:t>
            </a:r>
            <a:r>
              <a:rPr 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менее двух раз в неделю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buAutoNum type="arabicPeriod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2. Смену нательного и постельного белья, полотенец, носков производить после помывки </a:t>
            </a:r>
            <a:r>
              <a:rPr 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один раз в неделю.</a:t>
            </a: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3. Установить периодичность стирки в прачечных предметов вещевого имущества находящихся в пользовании военнослужащих в том числе: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предметов имущества личного пользования – </a:t>
            </a:r>
            <a:r>
              <a:rPr 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более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одного раза в два месяца; 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предметов инвентарного имущества – </a:t>
            </a:r>
            <a:r>
              <a:rPr 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более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одного раза в сезон.</a:t>
            </a: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4. По мере возникновения необходимости в стирке предметов вещевого имущества находящихся в пользовании военнослужащих использовать </a:t>
            </a:r>
            <a:r>
              <a:rPr 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бытовые стиральные машины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установленные в казармах (солдатских общежитиях).</a:t>
            </a:r>
            <a:endParaRPr lang="ru-RU" sz="16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29"/>
          <p:cNvSpPr txBox="1">
            <a:spLocks noChangeArrowheads="1"/>
          </p:cNvSpPr>
          <p:nvPr/>
        </p:nvSpPr>
        <p:spPr bwMode="auto">
          <a:xfrm>
            <a:off x="848545" y="908720"/>
            <a:ext cx="8424935" cy="46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95000"/>
              </a:lnSpc>
              <a:defRPr/>
            </a:pPr>
            <a:r>
              <a:rPr lang="ru-RU" altLang="ru-RU" sz="1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Указания заместителя начальника Штаба МТО ВС РФ по ресурсному обеспечению</a:t>
            </a:r>
          </a:p>
          <a:p>
            <a:pPr algn="ctr">
              <a:lnSpc>
                <a:spcPct val="95000"/>
              </a:lnSpc>
              <a:defRPr/>
            </a:pPr>
            <a:r>
              <a:rPr lang="ru-RU" altLang="ru-RU" sz="1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исх. 158/53/4315 от 25 марта 2015 года.</a:t>
            </a: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0" y="0"/>
            <a:ext cx="9906000" cy="620895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50000">
                <a:schemeClr val="bg1"/>
              </a:gs>
              <a:gs pos="100000">
                <a:srgbClr val="FF7C8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lnSpc>
                <a:spcPct val="95000"/>
              </a:lnSpc>
              <a:defRPr/>
            </a:pPr>
            <a:r>
              <a:rPr lang="ru-RU" altLang="ru-RU" sz="1600" b="1" dirty="0" smtClean="0">
                <a:cs typeface="Times New Roman" pitchFamily="18" charset="0"/>
              </a:rPr>
              <a:t>Организация помывки военнослужащих</a:t>
            </a:r>
            <a:endParaRPr lang="ru-RU" altLang="ru-RU" sz="1600" b="1" dirty="0"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9345488" y="76455"/>
            <a:ext cx="358775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39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335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 Box 5"/>
          <p:cNvSpPr txBox="1">
            <a:spLocks noChangeArrowheads="1"/>
          </p:cNvSpPr>
          <p:nvPr/>
        </p:nvSpPr>
        <p:spPr bwMode="auto">
          <a:xfrm>
            <a:off x="5797550" y="38814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endParaRPr lang="ru-RU" sz="1800" kern="0">
              <a:solidFill>
                <a:srgbClr val="000000"/>
              </a:solidFill>
            </a:endParaRPr>
          </a:p>
        </p:txBody>
      </p:sp>
      <p:sp>
        <p:nvSpPr>
          <p:cNvPr id="58" name="Line 6"/>
          <p:cNvSpPr>
            <a:spLocks noChangeShapeType="1"/>
          </p:cNvSpPr>
          <p:nvPr/>
        </p:nvSpPr>
        <p:spPr bwMode="auto">
          <a:xfrm>
            <a:off x="4773613" y="21812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1800" kern="0">
              <a:solidFill>
                <a:srgbClr val="000000"/>
              </a:solidFill>
            </a:endParaRPr>
          </a:p>
        </p:txBody>
      </p:sp>
      <p:sp>
        <p:nvSpPr>
          <p:cNvPr id="59" name="Rectangle 4"/>
          <p:cNvSpPr txBox="1">
            <a:spLocks noChangeArrowheads="1"/>
          </p:cNvSpPr>
          <p:nvPr/>
        </p:nvSpPr>
        <p:spPr bwMode="auto">
          <a:xfrm>
            <a:off x="457200" y="3767139"/>
            <a:ext cx="10223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04800" indent="-304800" algn="ctr">
              <a:spcBef>
                <a:spcPct val="20000"/>
              </a:spcBef>
              <a:buClr>
                <a:srgbClr val="666633"/>
              </a:buClr>
              <a:defRPr/>
            </a:pPr>
            <a:r>
              <a:rPr lang="ru-RU" sz="1000" kern="0">
                <a:solidFill>
                  <a:srgbClr val="78344C"/>
                </a:solidFill>
                <a:latin typeface="Times New Roman" pitchFamily="18" charset="0"/>
                <a:cs typeface="Times New Roman" pitchFamily="18" charset="0"/>
              </a:rPr>
              <a:t>1 уровень</a:t>
            </a:r>
          </a:p>
        </p:txBody>
      </p:sp>
      <p:sp>
        <p:nvSpPr>
          <p:cNvPr id="60" name="Rectangle 4"/>
          <p:cNvSpPr txBox="1">
            <a:spLocks noChangeArrowheads="1"/>
          </p:cNvSpPr>
          <p:nvPr/>
        </p:nvSpPr>
        <p:spPr bwMode="auto">
          <a:xfrm>
            <a:off x="6303964" y="1196976"/>
            <a:ext cx="3328987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04800" indent="-304800" algn="ctr">
              <a:spcBef>
                <a:spcPct val="20000"/>
              </a:spcBef>
              <a:buClr>
                <a:srgbClr val="666633"/>
              </a:buClr>
              <a:defRPr/>
            </a:pPr>
            <a:r>
              <a:rPr lang="ru-RU" sz="1200" b="1" kern="0" dirty="0">
                <a:solidFill>
                  <a:srgbClr val="78344C"/>
                </a:solidFill>
                <a:latin typeface="Times New Roman" pitchFamily="18" charset="0"/>
                <a:cs typeface="Times New Roman" pitchFamily="18" charset="0"/>
              </a:rPr>
              <a:t>Костюм летний полевой</a:t>
            </a:r>
          </a:p>
          <a:p>
            <a:pPr marL="304800" indent="-304800" algn="ctr">
              <a:spcBef>
                <a:spcPct val="20000"/>
              </a:spcBef>
              <a:buClr>
                <a:srgbClr val="666633"/>
              </a:buClr>
              <a:defRPr/>
            </a:pPr>
            <a:r>
              <a:rPr lang="ru-RU" sz="10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Для использования при температуре от </a:t>
            </a:r>
            <a:r>
              <a:rPr lang="ru-RU" sz="12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+15 °С</a:t>
            </a:r>
          </a:p>
          <a:p>
            <a:pPr marL="304800" indent="-304800">
              <a:spcBef>
                <a:spcPct val="20000"/>
              </a:spcBef>
              <a:buClr>
                <a:srgbClr val="666633"/>
              </a:buClr>
              <a:defRPr/>
            </a:pPr>
            <a:endParaRPr lang="ru-RU" sz="1000" b="1" kern="0" dirty="0">
              <a:solidFill>
                <a:srgbClr val="000000"/>
              </a:solidFill>
            </a:endParaRPr>
          </a:p>
        </p:txBody>
      </p:sp>
      <p:sp>
        <p:nvSpPr>
          <p:cNvPr id="61" name="Rectangle 4"/>
          <p:cNvSpPr txBox="1">
            <a:spLocks noChangeArrowheads="1"/>
          </p:cNvSpPr>
          <p:nvPr/>
        </p:nvSpPr>
        <p:spPr bwMode="auto">
          <a:xfrm>
            <a:off x="1389064" y="3781425"/>
            <a:ext cx="1081087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04800" indent="-304800">
              <a:spcBef>
                <a:spcPct val="20000"/>
              </a:spcBef>
              <a:buClr>
                <a:srgbClr val="666633"/>
              </a:buClr>
              <a:defRPr/>
            </a:pPr>
            <a:r>
              <a:rPr lang="ru-RU" sz="1000" kern="0" dirty="0">
                <a:solidFill>
                  <a:srgbClr val="78344C"/>
                </a:solidFill>
              </a:rPr>
              <a:t>2 </a:t>
            </a:r>
            <a:r>
              <a:rPr lang="ru-RU" sz="1000" kern="0" dirty="0">
                <a:solidFill>
                  <a:srgbClr val="78344C"/>
                </a:solidFill>
                <a:latin typeface="Times New Roman" pitchFamily="18" charset="0"/>
                <a:cs typeface="Times New Roman" pitchFamily="18" charset="0"/>
              </a:rPr>
              <a:t>уровень</a:t>
            </a:r>
          </a:p>
        </p:txBody>
      </p:sp>
      <p:sp>
        <p:nvSpPr>
          <p:cNvPr id="62" name="Rectangle 4"/>
          <p:cNvSpPr txBox="1">
            <a:spLocks noChangeArrowheads="1"/>
          </p:cNvSpPr>
          <p:nvPr/>
        </p:nvSpPr>
        <p:spPr bwMode="auto">
          <a:xfrm>
            <a:off x="2109788" y="3802063"/>
            <a:ext cx="10795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04800" indent="-304800">
              <a:spcBef>
                <a:spcPct val="20000"/>
              </a:spcBef>
              <a:buClr>
                <a:srgbClr val="666633"/>
              </a:buClr>
              <a:defRPr/>
            </a:pPr>
            <a:r>
              <a:rPr lang="ru-RU" sz="1000" kern="0" dirty="0">
                <a:solidFill>
                  <a:srgbClr val="78344C"/>
                </a:solidFill>
              </a:rPr>
              <a:t>3 </a:t>
            </a:r>
            <a:r>
              <a:rPr lang="ru-RU" sz="1000" kern="0" dirty="0">
                <a:solidFill>
                  <a:srgbClr val="78344C"/>
                </a:solidFill>
                <a:latin typeface="Times New Roman" pitchFamily="18" charset="0"/>
                <a:cs typeface="Times New Roman" pitchFamily="18" charset="0"/>
              </a:rPr>
              <a:t>уровень</a:t>
            </a:r>
          </a:p>
        </p:txBody>
      </p:sp>
      <p:sp>
        <p:nvSpPr>
          <p:cNvPr id="64" name="Rectangle 4"/>
          <p:cNvSpPr txBox="1">
            <a:spLocks noChangeArrowheads="1"/>
          </p:cNvSpPr>
          <p:nvPr/>
        </p:nvSpPr>
        <p:spPr bwMode="auto">
          <a:xfrm>
            <a:off x="5565775" y="3789364"/>
            <a:ext cx="107950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04800" indent="-304800">
              <a:spcBef>
                <a:spcPct val="20000"/>
              </a:spcBef>
              <a:buClr>
                <a:srgbClr val="666633"/>
              </a:buClr>
              <a:defRPr/>
            </a:pPr>
            <a:r>
              <a:rPr lang="ru-RU" sz="1000" kern="0" dirty="0">
                <a:solidFill>
                  <a:srgbClr val="78344C"/>
                </a:solidFill>
              </a:rPr>
              <a:t>7 уровень</a:t>
            </a:r>
          </a:p>
        </p:txBody>
      </p:sp>
      <p:sp>
        <p:nvSpPr>
          <p:cNvPr id="65" name="Rectangle 4"/>
          <p:cNvSpPr txBox="1">
            <a:spLocks noChangeArrowheads="1"/>
          </p:cNvSpPr>
          <p:nvPr/>
        </p:nvSpPr>
        <p:spPr bwMode="auto">
          <a:xfrm>
            <a:off x="3549650" y="3789363"/>
            <a:ext cx="10795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04800" indent="-304800">
              <a:spcBef>
                <a:spcPct val="20000"/>
              </a:spcBef>
              <a:buClr>
                <a:srgbClr val="666633"/>
              </a:buClr>
              <a:defRPr/>
            </a:pPr>
            <a:r>
              <a:rPr lang="ru-RU" sz="1000" kern="0" dirty="0">
                <a:solidFill>
                  <a:srgbClr val="78344C"/>
                </a:solidFill>
              </a:rPr>
              <a:t>4 </a:t>
            </a:r>
            <a:r>
              <a:rPr lang="ru-RU" sz="1000" kern="0" dirty="0">
                <a:solidFill>
                  <a:srgbClr val="78344C"/>
                </a:solidFill>
                <a:latin typeface="Times New Roman" pitchFamily="18" charset="0"/>
                <a:cs typeface="Times New Roman" pitchFamily="18" charset="0"/>
              </a:rPr>
              <a:t>уровень</a:t>
            </a:r>
          </a:p>
        </p:txBody>
      </p:sp>
      <p:sp>
        <p:nvSpPr>
          <p:cNvPr id="66" name="Rectangle 4"/>
          <p:cNvSpPr txBox="1">
            <a:spLocks noChangeArrowheads="1"/>
          </p:cNvSpPr>
          <p:nvPr/>
        </p:nvSpPr>
        <p:spPr bwMode="auto">
          <a:xfrm>
            <a:off x="4197350" y="3789363"/>
            <a:ext cx="10795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04800" indent="-304800">
              <a:spcBef>
                <a:spcPct val="20000"/>
              </a:spcBef>
              <a:buClr>
                <a:srgbClr val="666633"/>
              </a:buClr>
              <a:defRPr/>
            </a:pPr>
            <a:r>
              <a:rPr lang="ru-RU" sz="1000" kern="0" dirty="0">
                <a:solidFill>
                  <a:srgbClr val="78344C"/>
                </a:solidFill>
              </a:rPr>
              <a:t>5 </a:t>
            </a:r>
            <a:r>
              <a:rPr lang="ru-RU" sz="1000" kern="0" dirty="0">
                <a:solidFill>
                  <a:srgbClr val="78344C"/>
                </a:solidFill>
                <a:latin typeface="Times New Roman" pitchFamily="18" charset="0"/>
                <a:cs typeface="Times New Roman" pitchFamily="18" charset="0"/>
              </a:rPr>
              <a:t>уровень</a:t>
            </a:r>
          </a:p>
        </p:txBody>
      </p:sp>
      <p:sp>
        <p:nvSpPr>
          <p:cNvPr id="68" name="Rectangle 4"/>
          <p:cNvSpPr txBox="1">
            <a:spLocks noChangeArrowheads="1"/>
          </p:cNvSpPr>
          <p:nvPr/>
        </p:nvSpPr>
        <p:spPr bwMode="auto">
          <a:xfrm>
            <a:off x="4918076" y="3789363"/>
            <a:ext cx="8112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04800" indent="-304800">
              <a:spcBef>
                <a:spcPct val="20000"/>
              </a:spcBef>
              <a:buClr>
                <a:srgbClr val="666633"/>
              </a:buClr>
              <a:defRPr/>
            </a:pPr>
            <a:r>
              <a:rPr lang="ru-RU" sz="1000" kern="0" dirty="0">
                <a:solidFill>
                  <a:srgbClr val="78344C"/>
                </a:solidFill>
                <a:latin typeface="Times New Roman" pitchFamily="18" charset="0"/>
                <a:cs typeface="Times New Roman" pitchFamily="18" charset="0"/>
              </a:rPr>
              <a:t>6 уровень</a:t>
            </a:r>
          </a:p>
          <a:p>
            <a:pPr marL="304800" indent="-304800">
              <a:spcBef>
                <a:spcPct val="20000"/>
              </a:spcBef>
              <a:buClr>
                <a:srgbClr val="666633"/>
              </a:buClr>
              <a:defRPr/>
            </a:pPr>
            <a:endParaRPr lang="ru-RU" sz="1000" kern="0" dirty="0">
              <a:solidFill>
                <a:srgbClr val="78344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04800" indent="-304800">
              <a:spcBef>
                <a:spcPct val="20000"/>
              </a:spcBef>
              <a:buClr>
                <a:srgbClr val="666633"/>
              </a:buClr>
              <a:defRPr/>
            </a:pPr>
            <a:endParaRPr lang="ru-RU" sz="1000" kern="0" dirty="0">
              <a:solidFill>
                <a:srgbClr val="78344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Rectangle 4"/>
          <p:cNvSpPr txBox="1">
            <a:spLocks noChangeArrowheads="1"/>
          </p:cNvSpPr>
          <p:nvPr/>
        </p:nvSpPr>
        <p:spPr bwMode="auto">
          <a:xfrm>
            <a:off x="6573838" y="3741739"/>
            <a:ext cx="273685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04800" indent="-304800" algn="ctr">
              <a:spcBef>
                <a:spcPct val="20000"/>
              </a:spcBef>
              <a:buClr>
                <a:srgbClr val="666633"/>
              </a:buClr>
              <a:defRPr/>
            </a:pPr>
            <a:r>
              <a:rPr lang="ru-RU" sz="1000" kern="0" dirty="0">
                <a:solidFill>
                  <a:srgbClr val="000000"/>
                </a:solidFill>
              </a:rPr>
              <a:t>В помещении </a:t>
            </a:r>
            <a:r>
              <a:rPr lang="ru-RU" sz="1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используется</a:t>
            </a:r>
            <a:r>
              <a:rPr lang="ru-RU" sz="1000" kern="0" dirty="0">
                <a:solidFill>
                  <a:srgbClr val="000000"/>
                </a:solidFill>
              </a:rPr>
              <a:t> всесезонно</a:t>
            </a:r>
          </a:p>
        </p:txBody>
      </p:sp>
      <p:sp>
        <p:nvSpPr>
          <p:cNvPr id="70" name="Rectangle 4"/>
          <p:cNvSpPr txBox="1">
            <a:spLocks noChangeArrowheads="1"/>
          </p:cNvSpPr>
          <p:nvPr/>
        </p:nvSpPr>
        <p:spPr bwMode="auto">
          <a:xfrm>
            <a:off x="1095375" y="1196975"/>
            <a:ext cx="5100638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ru-RU" sz="1200" b="1" kern="0" dirty="0">
                <a:solidFill>
                  <a:srgbClr val="78344C"/>
                </a:solidFill>
                <a:latin typeface="Times New Roman" pitchFamily="18" charset="0"/>
                <a:cs typeface="Times New Roman" pitchFamily="18" charset="0"/>
              </a:rPr>
              <a:t>Многоуровневая система 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sz="10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Предназначена для использования при температурном режиме от </a:t>
            </a:r>
            <a:r>
              <a:rPr lang="ru-RU" sz="1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2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40 </a:t>
            </a:r>
            <a:r>
              <a:rPr lang="ru-RU" sz="1200" b="1" kern="0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12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 до +15 </a:t>
            </a:r>
            <a:r>
              <a:rPr lang="ru-RU" sz="1200" b="1" kern="0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12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</a:p>
        </p:txBody>
      </p:sp>
      <p:pic>
        <p:nvPicPr>
          <p:cNvPr id="27663" name="Picture 3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0552" y="4725144"/>
            <a:ext cx="7429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Rectangle 4"/>
          <p:cNvSpPr txBox="1">
            <a:spLocks noChangeArrowheads="1"/>
          </p:cNvSpPr>
          <p:nvPr/>
        </p:nvSpPr>
        <p:spPr bwMode="auto">
          <a:xfrm rot="-5400000">
            <a:off x="-774700" y="2568576"/>
            <a:ext cx="2513013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04800" indent="-304800" algn="ctr">
              <a:spcBef>
                <a:spcPct val="20000"/>
              </a:spcBef>
              <a:buClr>
                <a:srgbClr val="666633"/>
              </a:buClr>
              <a:defRPr/>
            </a:pPr>
            <a:r>
              <a:rPr lang="ru-RU" sz="1000" b="1" kern="0" dirty="0">
                <a:solidFill>
                  <a:srgbClr val="78344C"/>
                </a:solidFill>
                <a:latin typeface="Times New Roman" pitchFamily="18" charset="0"/>
                <a:cs typeface="Times New Roman" pitchFamily="18" charset="0"/>
              </a:rPr>
              <a:t>ЗАЩИТА</a:t>
            </a:r>
            <a:r>
              <a:rPr lang="ru-RU" sz="1000" b="1" kern="0" dirty="0">
                <a:solidFill>
                  <a:srgbClr val="78344C"/>
                </a:solidFill>
              </a:rPr>
              <a:t> ТЕЛА</a:t>
            </a:r>
          </a:p>
          <a:p>
            <a:pPr marL="304800" indent="-304800">
              <a:spcBef>
                <a:spcPct val="20000"/>
              </a:spcBef>
              <a:buClr>
                <a:srgbClr val="666633"/>
              </a:buClr>
              <a:defRPr/>
            </a:pPr>
            <a:endParaRPr lang="ru-RU" sz="1000" b="1" kern="0" dirty="0">
              <a:solidFill>
                <a:srgbClr val="78344C"/>
              </a:solidFill>
            </a:endParaRPr>
          </a:p>
        </p:txBody>
      </p:sp>
      <p:sp>
        <p:nvSpPr>
          <p:cNvPr id="79" name="Rectangle 4"/>
          <p:cNvSpPr txBox="1">
            <a:spLocks noChangeArrowheads="1"/>
          </p:cNvSpPr>
          <p:nvPr/>
        </p:nvSpPr>
        <p:spPr bwMode="auto">
          <a:xfrm>
            <a:off x="776536" y="5877272"/>
            <a:ext cx="10223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04800" indent="-304800" algn="ctr">
              <a:spcBef>
                <a:spcPct val="20000"/>
              </a:spcBef>
              <a:buClr>
                <a:srgbClr val="666633"/>
              </a:buClr>
              <a:defRPr/>
            </a:pPr>
            <a:r>
              <a:rPr lang="ru-RU" sz="1000" kern="0" dirty="0">
                <a:solidFill>
                  <a:srgbClr val="000000"/>
                </a:solidFill>
              </a:rPr>
              <a:t>Шарф-</a:t>
            </a:r>
          </a:p>
          <a:p>
            <a:pPr marL="304800" indent="-304800" algn="ctr">
              <a:spcBef>
                <a:spcPct val="20000"/>
              </a:spcBef>
              <a:buClr>
                <a:srgbClr val="666633"/>
              </a:buClr>
              <a:defRPr/>
            </a:pPr>
            <a:r>
              <a:rPr lang="ru-RU" sz="1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нагрудник</a:t>
            </a:r>
          </a:p>
        </p:txBody>
      </p:sp>
      <p:sp>
        <p:nvSpPr>
          <p:cNvPr id="81" name="Rectangle 4"/>
          <p:cNvSpPr txBox="1">
            <a:spLocks noChangeArrowheads="1"/>
          </p:cNvSpPr>
          <p:nvPr/>
        </p:nvSpPr>
        <p:spPr bwMode="auto">
          <a:xfrm>
            <a:off x="3224808" y="5949280"/>
            <a:ext cx="1044575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buClr>
                <a:srgbClr val="666633"/>
              </a:buClr>
              <a:defRPr/>
            </a:pPr>
            <a:r>
              <a:rPr lang="ru-RU" sz="1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Кепка</a:t>
            </a:r>
          </a:p>
          <a:p>
            <a:pPr algn="ctr">
              <a:buClr>
                <a:srgbClr val="666633"/>
              </a:buClr>
              <a:defRPr/>
            </a:pPr>
            <a:r>
              <a:rPr lang="ru-RU" sz="1000" kern="0" dirty="0">
                <a:solidFill>
                  <a:srgbClr val="000000"/>
                </a:solidFill>
              </a:rPr>
              <a:t>(к ЛПК)</a:t>
            </a:r>
          </a:p>
        </p:txBody>
      </p:sp>
      <p:sp>
        <p:nvSpPr>
          <p:cNvPr id="82" name="Rectangle 4"/>
          <p:cNvSpPr txBox="1">
            <a:spLocks noChangeArrowheads="1"/>
          </p:cNvSpPr>
          <p:nvPr/>
        </p:nvSpPr>
        <p:spPr bwMode="auto">
          <a:xfrm>
            <a:off x="2072680" y="5877272"/>
            <a:ext cx="1044575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buClr>
                <a:srgbClr val="666633"/>
              </a:buClr>
              <a:defRPr/>
            </a:pPr>
            <a:r>
              <a:rPr lang="ru-RU" sz="1000" kern="0" dirty="0">
                <a:solidFill>
                  <a:srgbClr val="000000"/>
                </a:solidFill>
              </a:rPr>
              <a:t>Шлем-маска</a:t>
            </a:r>
          </a:p>
          <a:p>
            <a:pPr algn="ctr">
              <a:buClr>
                <a:srgbClr val="666633"/>
              </a:buClr>
              <a:defRPr/>
            </a:pPr>
            <a:r>
              <a:rPr lang="ru-RU" sz="1000" kern="0" dirty="0">
                <a:solidFill>
                  <a:srgbClr val="000000"/>
                </a:solidFill>
              </a:rPr>
              <a:t>(</a:t>
            </a:r>
            <a:r>
              <a:rPr lang="ru-RU" sz="1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балаклава</a:t>
            </a:r>
            <a:r>
              <a:rPr lang="ru-RU" sz="1000" kern="0" dirty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27672" name="Picture 35" descr="O:\Обмен\Для Лизы\перчатки.jpg"/>
          <p:cNvPicPr preferRelativeResize="0">
            <a:picLocks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9144" y="5013176"/>
            <a:ext cx="508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Rectangle 4"/>
          <p:cNvSpPr txBox="1">
            <a:spLocks noChangeArrowheads="1"/>
          </p:cNvSpPr>
          <p:nvPr/>
        </p:nvSpPr>
        <p:spPr bwMode="auto">
          <a:xfrm>
            <a:off x="5889104" y="5949280"/>
            <a:ext cx="1125537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buClr>
                <a:srgbClr val="666633"/>
              </a:buClr>
              <a:defRPr/>
            </a:pPr>
            <a:r>
              <a:rPr lang="ru-RU" sz="1000" kern="0" dirty="0">
                <a:solidFill>
                  <a:srgbClr val="000000"/>
                </a:solidFill>
              </a:rPr>
              <a:t>Перчатки </a:t>
            </a:r>
          </a:p>
          <a:p>
            <a:pPr algn="ctr">
              <a:buClr>
                <a:srgbClr val="666633"/>
              </a:buClr>
              <a:defRPr/>
            </a:pPr>
            <a:r>
              <a:rPr lang="ru-RU" sz="1000" kern="0" dirty="0">
                <a:solidFill>
                  <a:srgbClr val="000000"/>
                </a:solidFill>
              </a:rPr>
              <a:t>полушерстяные</a:t>
            </a:r>
          </a:p>
        </p:txBody>
      </p:sp>
      <p:sp>
        <p:nvSpPr>
          <p:cNvPr id="85" name="Rectangle 4"/>
          <p:cNvSpPr txBox="1">
            <a:spLocks noChangeArrowheads="1"/>
          </p:cNvSpPr>
          <p:nvPr/>
        </p:nvSpPr>
        <p:spPr bwMode="auto">
          <a:xfrm>
            <a:off x="7401272" y="5949280"/>
            <a:ext cx="1612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buClr>
                <a:srgbClr val="666633"/>
              </a:buClr>
              <a:defRPr/>
            </a:pPr>
            <a:r>
              <a:rPr lang="ru-RU" sz="1000" kern="0" dirty="0">
                <a:solidFill>
                  <a:srgbClr val="000000"/>
                </a:solidFill>
              </a:rPr>
              <a:t>Рукавицы утепленные со съемным утеплителем</a:t>
            </a:r>
          </a:p>
        </p:txBody>
      </p:sp>
      <p:sp>
        <p:nvSpPr>
          <p:cNvPr id="89" name="Rectangle 4"/>
          <p:cNvSpPr txBox="1">
            <a:spLocks noChangeArrowheads="1"/>
          </p:cNvSpPr>
          <p:nvPr/>
        </p:nvSpPr>
        <p:spPr bwMode="auto">
          <a:xfrm>
            <a:off x="7256463" y="5805489"/>
            <a:ext cx="1046162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buClr>
                <a:srgbClr val="666633"/>
              </a:buClr>
              <a:defRPr/>
            </a:pPr>
            <a:endParaRPr lang="ru-RU" sz="1000" kern="0">
              <a:solidFill>
                <a:srgbClr val="000000"/>
              </a:solidFill>
            </a:endParaRPr>
          </a:p>
        </p:txBody>
      </p:sp>
      <p:sp>
        <p:nvSpPr>
          <p:cNvPr id="90" name="Rectangle 4"/>
          <p:cNvSpPr txBox="1">
            <a:spLocks noChangeArrowheads="1"/>
          </p:cNvSpPr>
          <p:nvPr/>
        </p:nvSpPr>
        <p:spPr bwMode="auto">
          <a:xfrm>
            <a:off x="4448944" y="5949280"/>
            <a:ext cx="1044575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buClr>
                <a:srgbClr val="666633"/>
              </a:buClr>
              <a:defRPr/>
            </a:pPr>
            <a:r>
              <a:rPr lang="ru-RU" sz="1000" kern="0" dirty="0">
                <a:solidFill>
                  <a:srgbClr val="000000"/>
                </a:solidFill>
              </a:rPr>
              <a:t>Шапка </a:t>
            </a:r>
            <a:r>
              <a:rPr lang="ru-RU" sz="1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утепленная</a:t>
            </a:r>
          </a:p>
        </p:txBody>
      </p:sp>
      <p:pic>
        <p:nvPicPr>
          <p:cNvPr id="27680" name="Picture 5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189" y="1752600"/>
            <a:ext cx="714375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1" name="Picture 5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2564" y="1752601"/>
            <a:ext cx="714375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3" name="Picture 5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0925" y="1752601"/>
            <a:ext cx="749300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4" name="Picture 5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8984" y="4797152"/>
            <a:ext cx="86201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5" name="Picture 59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8704" y="4653136"/>
            <a:ext cx="585787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6" name="Picture 6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2840" y="4869160"/>
            <a:ext cx="6000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7" name="Picture 64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9304" y="4869160"/>
            <a:ext cx="10953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8" name="Picture 65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6650" y="1765301"/>
            <a:ext cx="687388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9" name="Picture 66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7538" y="1752600"/>
            <a:ext cx="741362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90" name="Picture 5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750" y="1789114"/>
            <a:ext cx="615950" cy="1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91" name="Picture 51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88300" y="1789114"/>
            <a:ext cx="706438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92" name="Picture 53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6575" y="1752601"/>
            <a:ext cx="7112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93" name="Picture 2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6301" y="1714501"/>
            <a:ext cx="771525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Прямоугольник 46"/>
          <p:cNvSpPr/>
          <p:nvPr/>
        </p:nvSpPr>
        <p:spPr bwMode="auto">
          <a:xfrm>
            <a:off x="0" y="0"/>
            <a:ext cx="9906000" cy="472084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50000">
                <a:schemeClr val="bg1"/>
              </a:gs>
              <a:gs pos="100000">
                <a:srgbClr val="FF7C8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Варианты использования всесезонного комплекта полевого обмундирования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Овал 49"/>
          <p:cNvSpPr/>
          <p:nvPr/>
        </p:nvSpPr>
        <p:spPr>
          <a:xfrm>
            <a:off x="9345488" y="76455"/>
            <a:ext cx="358775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4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6301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15718" y="703746"/>
            <a:ext cx="1745247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2091" b="1" dirty="0">
                <a:latin typeface="Times New Roman" pitchFamily="18" charset="0"/>
                <a:cs typeface="Times New Roman" pitchFamily="18" charset="0"/>
              </a:rPr>
              <a:t>Было - 2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148890" y="703746"/>
            <a:ext cx="1745247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2091" b="1" dirty="0">
                <a:latin typeface="Times New Roman" pitchFamily="18" charset="0"/>
                <a:cs typeface="Times New Roman" pitchFamily="18" charset="0"/>
              </a:rPr>
              <a:t>Стало - </a:t>
            </a:r>
            <a:r>
              <a:rPr lang="ru-RU" sz="2091" b="1" dirty="0" smtClean="0">
                <a:latin typeface="Times New Roman" pitchFamily="18" charset="0"/>
                <a:cs typeface="Times New Roman" pitchFamily="18" charset="0"/>
              </a:rPr>
              <a:t>21</a:t>
            </a:r>
            <a:endParaRPr lang="ru-RU" sz="2091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943653" y="809967"/>
            <a:ext cx="0" cy="80196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3" y="6034278"/>
            <a:ext cx="4943653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Костюм зимний полевой, </a:t>
            </a:r>
          </a:p>
          <a:p>
            <a:pPr algn="ctr"/>
            <a:r>
              <a:rPr lang="ru-RU" sz="1541" dirty="0">
                <a:latin typeface="Times New Roman" pitchFamily="18" charset="0"/>
                <a:cs typeface="Times New Roman" pitchFamily="18" charset="0"/>
              </a:rPr>
              <a:t>костюм летний полевой</a:t>
            </a:r>
          </a:p>
        </p:txBody>
      </p:sp>
      <p:pic>
        <p:nvPicPr>
          <p:cNvPr id="17" name="Picture 2" descr="C:\Documents and Settings\пользователь\Рабочий стол\Полевая\Зимняя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8610" y="1625191"/>
            <a:ext cx="1415449" cy="359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5236015" y="5997063"/>
            <a:ext cx="4196653" cy="754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9779" tIns="59890" rIns="119779" bIns="59890" rtlCol="0" anchor="ctr"/>
          <a:lstStyle/>
          <a:p>
            <a:pPr algn="ctr"/>
            <a:endParaRPr lang="ru-RU" sz="154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8" descr="C:\Documents and Settings\пользователь\Рабочий стол\Полевая\Летняя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3386" y="1574832"/>
            <a:ext cx="1349112" cy="359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5019504" y="1496736"/>
            <a:ext cx="4254139" cy="4590553"/>
            <a:chOff x="5019504" y="1496736"/>
            <a:chExt cx="4254139" cy="4590553"/>
          </a:xfrm>
        </p:grpSpPr>
        <p:pic>
          <p:nvPicPr>
            <p:cNvPr id="12" name="Picture 1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19504" y="3930011"/>
              <a:ext cx="953974" cy="2144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982473" y="3943038"/>
              <a:ext cx="1070229" cy="2118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074204" y="3945794"/>
              <a:ext cx="1109551" cy="2141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198286" y="3930011"/>
              <a:ext cx="1075357" cy="2143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117809" y="1571648"/>
              <a:ext cx="769334" cy="2143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159626" y="1560248"/>
              <a:ext cx="733431" cy="2154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300373" y="1496736"/>
              <a:ext cx="808656" cy="2218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8425720" y="1584632"/>
              <a:ext cx="762495" cy="2143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" name="Rectangle 157"/>
          <p:cNvSpPr>
            <a:spLocks noChangeArrowheads="1"/>
          </p:cNvSpPr>
          <p:nvPr/>
        </p:nvSpPr>
        <p:spPr bwMode="auto">
          <a:xfrm>
            <a:off x="9116580" y="88902"/>
            <a:ext cx="289212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ru-RU" altLang="ru-RU" sz="32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 bwMode="auto">
          <a:xfrm>
            <a:off x="0" y="11761"/>
            <a:ext cx="9906000" cy="472084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50000">
                <a:schemeClr val="bg1"/>
              </a:gs>
              <a:gs pos="100000">
                <a:srgbClr val="FF7C8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632017"/>
            <a:r>
              <a:rPr lang="ru-RU" altLang="ru-RU" sz="1600" b="1" dirty="0" smtClean="0">
                <a:solidFill>
                  <a:prstClr val="black"/>
                </a:solidFill>
              </a:rPr>
              <a:t>Полевая форма одежды</a:t>
            </a:r>
            <a:endParaRPr lang="ru-RU" altLang="ru-RU" sz="1600" b="1" dirty="0">
              <a:solidFill>
                <a:prstClr val="black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9345488" y="76455"/>
            <a:ext cx="358775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5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053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95375" y="1428751"/>
            <a:ext cx="5894388" cy="3108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sz="1600" dirty="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Антимоскитная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обработка поверхности ткани инсектицидным препаратом «Перметрин» обеспечивает эффективную защиту от насекомых (комаров, блох, мошек и других кровососущих). Защитные свойства  устойчивы к многократным стиркам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800" b="1" u="sng" dirty="0">
                <a:latin typeface="Times New Roman" pitchFamily="18" charset="0"/>
                <a:cs typeface="Times New Roman" pitchFamily="18" charset="0"/>
              </a:rPr>
              <a:t>Куртка носится навыпуск.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800" b="1" u="sng" dirty="0">
                <a:latin typeface="Times New Roman" pitchFamily="18" charset="0"/>
                <a:cs typeface="Times New Roman" pitchFamily="18" charset="0"/>
              </a:rPr>
              <a:t>Брюки носятся заправленными в </a:t>
            </a:r>
            <a:r>
              <a:rPr lang="ru-RU" sz="1800" b="1" u="sng" dirty="0" err="1">
                <a:latin typeface="Times New Roman" pitchFamily="18" charset="0"/>
                <a:cs typeface="Times New Roman" pitchFamily="18" charset="0"/>
              </a:rPr>
              <a:t>берцы</a:t>
            </a:r>
            <a:r>
              <a:rPr lang="ru-RU" sz="1800" b="1" u="sng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800" b="1" u="sng" dirty="0">
                <a:latin typeface="Times New Roman" pitchFamily="18" charset="0"/>
                <a:cs typeface="Times New Roman" pitchFamily="18" charset="0"/>
              </a:rPr>
              <a:t>Рекомендуемый температурный режим для использования от +15оС и выше.</a:t>
            </a:r>
          </a:p>
        </p:txBody>
      </p:sp>
      <p:pic>
        <p:nvPicPr>
          <p:cNvPr id="37891" name="Picture 9" descr="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7689" y="5376863"/>
            <a:ext cx="731837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8" descr="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9625" y="5378451"/>
            <a:ext cx="731838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8" descr="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6513" y="5378450"/>
            <a:ext cx="735012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9" descr="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2038" y="5373688"/>
            <a:ext cx="735012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5076" y="1239839"/>
            <a:ext cx="6000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6926" y="1649413"/>
            <a:ext cx="1476375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96151" y="3505200"/>
            <a:ext cx="1179513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 bwMode="auto">
          <a:xfrm>
            <a:off x="0" y="11761"/>
            <a:ext cx="9906000" cy="472084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50000">
                <a:schemeClr val="bg1"/>
              </a:gs>
              <a:gs pos="100000">
                <a:srgbClr val="FF7C8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632017"/>
            <a:r>
              <a:rPr lang="ru-RU" altLang="ru-RU" sz="1600" b="1" dirty="0" smtClean="0">
                <a:solidFill>
                  <a:prstClr val="black"/>
                </a:solidFill>
              </a:rPr>
              <a:t>Летний костюм</a:t>
            </a:r>
            <a:endParaRPr lang="ru-RU" altLang="ru-RU" sz="1600" b="1" dirty="0">
              <a:solidFill>
                <a:prstClr val="black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9345488" y="76455"/>
            <a:ext cx="358775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6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906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23939" y="1214439"/>
            <a:ext cx="5184775" cy="3970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sz="1800" b="1" dirty="0">
              <a:solidFill>
                <a:srgbClr val="78344C"/>
              </a:solidFill>
              <a:latin typeface="Arial Rounded MT Bold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800" b="1" u="sng" dirty="0">
                <a:latin typeface="Times New Roman" pitchFamily="18" charset="0"/>
                <a:cs typeface="Times New Roman" pitchFamily="18" charset="0"/>
              </a:rPr>
              <a:t>Основной полевой костюм для холодной погоды</a:t>
            </a:r>
            <a:endParaRPr lang="en-US" sz="1800" b="1" u="sng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Отталкивает воду, защищает от непогоды, ветра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800" b="1" u="sng" dirty="0">
                <a:latin typeface="Times New Roman" pitchFamily="18" charset="0"/>
                <a:cs typeface="Times New Roman" pitchFamily="18" charset="0"/>
              </a:rPr>
              <a:t>Используется в многоуровневой системе как верхний костюм или как дополнительный</a:t>
            </a:r>
          </a:p>
          <a:p>
            <a:pPr>
              <a:defRPr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800" b="1" u="sng" dirty="0">
                <a:latin typeface="Times New Roman" pitchFamily="18" charset="0"/>
                <a:cs typeface="Times New Roman" pitchFamily="18" charset="0"/>
              </a:rPr>
              <a:t>изолирующий слой.</a:t>
            </a:r>
            <a:endParaRPr lang="en-US" sz="1800" b="1" u="sng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Быстро сохнет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Отличный воздухообмен, высокая паропроницаемость при нагрузках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Легкий и компактный, эластичный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Эргономичный крой, регулировка посадки на фигуре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Состав: 99% полиамид, 1% эластан</a:t>
            </a:r>
          </a:p>
        </p:txBody>
      </p:sp>
      <p:pic>
        <p:nvPicPr>
          <p:cNvPr id="33795" name="Picture 9" descr="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7689" y="5376863"/>
            <a:ext cx="731837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10" descr="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6513" y="5376864"/>
            <a:ext cx="73501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7" descr="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5213" y="5378451"/>
            <a:ext cx="730250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8" descr="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9625" y="5378451"/>
            <a:ext cx="731838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8" descr="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0039" y="5368926"/>
            <a:ext cx="731837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8876" y="1357313"/>
            <a:ext cx="1858963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96263" y="2789407"/>
            <a:ext cx="125095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93360" y="1196752"/>
            <a:ext cx="971550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157"/>
          <p:cNvSpPr>
            <a:spLocks noChangeArrowheads="1"/>
          </p:cNvSpPr>
          <p:nvPr/>
        </p:nvSpPr>
        <p:spPr bwMode="auto">
          <a:xfrm>
            <a:off x="9116580" y="88902"/>
            <a:ext cx="289212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ru-RU" altLang="ru-RU" sz="32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0" y="11761"/>
            <a:ext cx="9906000" cy="472084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50000">
                <a:schemeClr val="bg1"/>
              </a:gs>
              <a:gs pos="100000">
                <a:srgbClr val="FF7C8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632017"/>
            <a:r>
              <a:rPr lang="ru-RU" altLang="ru-RU" sz="1600" b="1" dirty="0" smtClean="0">
                <a:solidFill>
                  <a:prstClr val="black"/>
                </a:solidFill>
              </a:rPr>
              <a:t>Костюм демисезонный</a:t>
            </a:r>
            <a:endParaRPr lang="ru-RU" altLang="ru-RU" sz="1600" b="1" dirty="0">
              <a:solidFill>
                <a:prstClr val="black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9345488" y="76455"/>
            <a:ext cx="358775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7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3411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95375" y="1571626"/>
            <a:ext cx="4679950" cy="3692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sz="1800" b="1" dirty="0">
              <a:solidFill>
                <a:srgbClr val="78344C"/>
              </a:solidFill>
              <a:latin typeface="Arial Rounded MT Bold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Утепленный костюм для экстремально холодной погоды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Ткань верха отталкивает влагу, защищает от снега, ветра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800" b="1" u="sng" dirty="0">
                <a:latin typeface="Times New Roman" pitchFamily="18" charset="0"/>
                <a:cs typeface="Times New Roman" pitchFamily="18" charset="0"/>
              </a:rPr>
              <a:t>Используется в многоуровневой системе как верхний утепляющий костюм.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Утеплитель не впитывает влагу, сохраняя тепло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800" b="1" u="sng" dirty="0">
                <a:latin typeface="Times New Roman" pitchFamily="18" charset="0"/>
                <a:cs typeface="Times New Roman" pitchFamily="18" charset="0"/>
              </a:rPr>
              <a:t>Упаковывается в компрессионный мешок, поставляемый в комплекте с костюмом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Состав: 100% полиамид</a:t>
            </a:r>
          </a:p>
        </p:txBody>
      </p:sp>
      <p:pic>
        <p:nvPicPr>
          <p:cNvPr id="36867" name="Picture 9" descr="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7689" y="5376863"/>
            <a:ext cx="731837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10" descr="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6513" y="5387976"/>
            <a:ext cx="73501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7" descr="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5213" y="5378451"/>
            <a:ext cx="730250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7" descr="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89400" y="5389563"/>
            <a:ext cx="730250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 descr="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8039" y="5389563"/>
            <a:ext cx="731837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8" descr="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9813" y="5389563"/>
            <a:ext cx="7366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8" descr="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0700" y="5389563"/>
            <a:ext cx="74453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9488" y="1341439"/>
            <a:ext cx="17145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1113" y="3489326"/>
            <a:ext cx="1111250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9288" y="1628776"/>
            <a:ext cx="1231900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5214" y="4149725"/>
            <a:ext cx="11842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157"/>
          <p:cNvSpPr>
            <a:spLocks noChangeArrowheads="1"/>
          </p:cNvSpPr>
          <p:nvPr/>
        </p:nvSpPr>
        <p:spPr bwMode="auto">
          <a:xfrm>
            <a:off x="9116580" y="88902"/>
            <a:ext cx="289212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ru-RU" altLang="ru-RU" sz="32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0" y="11761"/>
            <a:ext cx="9906000" cy="472084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50000">
                <a:schemeClr val="bg1"/>
              </a:gs>
              <a:gs pos="100000">
                <a:srgbClr val="FF7C8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632017"/>
            <a:r>
              <a:rPr lang="ru-RU" altLang="ru-RU" sz="1600" b="1" dirty="0" smtClean="0">
                <a:solidFill>
                  <a:prstClr val="black"/>
                </a:solidFill>
              </a:rPr>
              <a:t>Костюм утепленный</a:t>
            </a:r>
            <a:endParaRPr lang="ru-RU" altLang="ru-RU" sz="1600" b="1" dirty="0">
              <a:solidFill>
                <a:prstClr val="black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9345488" y="76455"/>
            <a:ext cx="358775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8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532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5"/>
          <p:cNvSpPr txBox="1">
            <a:spLocks noChangeArrowheads="1"/>
          </p:cNvSpPr>
          <p:nvPr/>
        </p:nvSpPr>
        <p:spPr bwMode="auto">
          <a:xfrm>
            <a:off x="5797550" y="38814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9939" name="Rectangle 4"/>
          <p:cNvSpPr txBox="1">
            <a:spLocks noChangeArrowheads="1"/>
          </p:cNvSpPr>
          <p:nvPr/>
        </p:nvSpPr>
        <p:spPr bwMode="auto">
          <a:xfrm>
            <a:off x="1023938" y="1125539"/>
            <a:ext cx="5395912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04800" indent="-304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666633"/>
              </a:buClr>
              <a:buFontTx/>
              <a:buNone/>
            </a:pPr>
            <a:endParaRPr lang="ru-RU" altLang="ru-RU" sz="1800" b="1">
              <a:solidFill>
                <a:srgbClr val="78344C"/>
              </a:solidFill>
              <a:latin typeface="Arial Rounded MT Bold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666633"/>
              </a:buClr>
              <a:buFontTx/>
              <a:buNone/>
            </a:pPr>
            <a:r>
              <a:rPr lang="ru-RU" altLang="ru-RU" sz="2800" b="1">
                <a:solidFill>
                  <a:srgbClr val="7834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Шапка-маска (балаклава)</a:t>
            </a:r>
          </a:p>
          <a:p>
            <a:pPr eaLnBrk="1" hangingPunct="1">
              <a:spcBef>
                <a:spcPct val="0"/>
              </a:spcBef>
              <a:buClr>
                <a:srgbClr val="666633"/>
              </a:buClr>
              <a:buFont typeface="Wingdings" panose="05000000000000000000" pitchFamily="2" charset="2"/>
              <a:buNone/>
            </a:pPr>
            <a:endParaRPr lang="ru-RU" altLang="ru-RU" sz="1000" b="1">
              <a:solidFill>
                <a:srgbClr val="78344C"/>
              </a:solidFill>
              <a:latin typeface="Arial Rounded MT Bold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666633"/>
              </a:buClr>
              <a:buFontTx/>
              <a:buChar char="•"/>
            </a:pPr>
            <a:r>
              <a:rPr lang="ru-RU" altLang="ru-RU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Для защиты головы (лица) в холодную погоду</a:t>
            </a:r>
          </a:p>
          <a:p>
            <a:pPr eaLnBrk="1" hangingPunct="1">
              <a:spcBef>
                <a:spcPct val="0"/>
              </a:spcBef>
              <a:buClr>
                <a:srgbClr val="666633"/>
              </a:buClr>
              <a:buFontTx/>
              <a:buChar char="•"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Высокие теплоизоляционные свойства и гигроскопичность за счет высокого содержания шерсти</a:t>
            </a:r>
          </a:p>
          <a:p>
            <a:pPr eaLnBrk="1" hangingPunct="1">
              <a:spcBef>
                <a:spcPct val="0"/>
              </a:spcBef>
              <a:buClr>
                <a:srgbClr val="666633"/>
              </a:buClr>
              <a:buFontTx/>
              <a:buChar char="•"/>
            </a:pPr>
            <a:r>
              <a:rPr lang="ru-RU" altLang="ru-RU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Трансформируется в шапку</a:t>
            </a:r>
          </a:p>
          <a:p>
            <a:pPr eaLnBrk="1" hangingPunct="1">
              <a:spcBef>
                <a:spcPct val="0"/>
              </a:spcBef>
              <a:buClr>
                <a:srgbClr val="666633"/>
              </a:buClr>
              <a:buFontTx/>
              <a:buChar char="•"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Состав: 70% шерсть, 30% полиамид</a:t>
            </a:r>
          </a:p>
          <a:p>
            <a:pPr eaLnBrk="1" hangingPunct="1">
              <a:spcBef>
                <a:spcPct val="0"/>
              </a:spcBef>
              <a:buClr>
                <a:srgbClr val="666633"/>
              </a:buClr>
              <a:buFontTx/>
              <a:buChar char="•"/>
            </a:pPr>
            <a:endParaRPr lang="en-US" altLang="ru-RU" sz="12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666633"/>
              </a:buClr>
              <a:buFontTx/>
              <a:buNone/>
            </a:pPr>
            <a:r>
              <a:rPr lang="ru-RU" altLang="ru-RU" sz="2800" b="1">
                <a:solidFill>
                  <a:srgbClr val="7834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Шапка утепленная</a:t>
            </a:r>
          </a:p>
          <a:p>
            <a:pPr eaLnBrk="1" hangingPunct="1">
              <a:spcBef>
                <a:spcPct val="0"/>
              </a:spcBef>
              <a:buClr>
                <a:srgbClr val="666633"/>
              </a:buClr>
              <a:buFontTx/>
              <a:buNone/>
            </a:pPr>
            <a:endParaRPr lang="ru-RU" altLang="ru-RU" sz="1800" b="1">
              <a:solidFill>
                <a:srgbClr val="78344C"/>
              </a:solidFill>
              <a:latin typeface="Arial Rounded MT Bold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666633"/>
              </a:buClr>
              <a:buFontTx/>
              <a:buChar char="•"/>
            </a:pPr>
            <a:r>
              <a:rPr lang="ru-RU" altLang="ru-RU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Для ношения с утепленным костюмом</a:t>
            </a:r>
          </a:p>
          <a:p>
            <a:pPr eaLnBrk="1" hangingPunct="1">
              <a:spcBef>
                <a:spcPct val="0"/>
              </a:spcBef>
              <a:buClr>
                <a:srgbClr val="666633"/>
              </a:buClr>
              <a:buFontTx/>
              <a:buChar char="•"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Эргономичная конструкция</a:t>
            </a:r>
          </a:p>
          <a:p>
            <a:pPr eaLnBrk="1" hangingPunct="1">
              <a:spcBef>
                <a:spcPct val="0"/>
              </a:spcBef>
              <a:buClr>
                <a:srgbClr val="666633"/>
              </a:buClr>
              <a:buFontTx/>
              <a:buChar char="•"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крепления ушей шапки в нескольких положениях</a:t>
            </a:r>
          </a:p>
          <a:p>
            <a:pPr eaLnBrk="1" hangingPunct="1">
              <a:spcBef>
                <a:spcPct val="0"/>
              </a:spcBef>
              <a:buClr>
                <a:srgbClr val="666633"/>
              </a:buClr>
              <a:buFontTx/>
              <a:buChar char="•"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Функциональные клапаны, дающие возможность не снимая шапки, использовать наушники от радиостанций в холодную погоду </a:t>
            </a:r>
          </a:p>
          <a:p>
            <a:pPr eaLnBrk="1" hangingPunct="1">
              <a:spcBef>
                <a:spcPct val="0"/>
              </a:spcBef>
              <a:buClr>
                <a:srgbClr val="666633"/>
              </a:buClr>
              <a:buFontTx/>
              <a:buChar char="•"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Состав: 100% полиамид</a:t>
            </a:r>
            <a:endParaRPr lang="en-US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666633"/>
              </a:buClr>
              <a:buFontTx/>
              <a:buNone/>
            </a:pPr>
            <a:endParaRPr lang="ru-RU" altLang="ru-RU" sz="1800" b="1">
              <a:solidFill>
                <a:srgbClr val="78344C"/>
              </a:solidFill>
              <a:latin typeface="Arial Rounded MT Bold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666633"/>
              </a:buClr>
              <a:buFontTx/>
              <a:buNone/>
            </a:pPr>
            <a:endParaRPr lang="ru-RU" altLang="ru-RU" sz="1200">
              <a:latin typeface="Arial" panose="020B0604020202020204" pitchFamily="34" charset="0"/>
            </a:endParaRPr>
          </a:p>
        </p:txBody>
      </p:sp>
      <p:pic>
        <p:nvPicPr>
          <p:cNvPr id="39940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0025" y="1358900"/>
            <a:ext cx="135413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6063" y="1214439"/>
            <a:ext cx="101441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4625" y="3929063"/>
            <a:ext cx="9652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3313" y="3929064"/>
            <a:ext cx="78105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1350" y="3821114"/>
            <a:ext cx="8890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5888" y="5207000"/>
            <a:ext cx="9334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0026" y="5191126"/>
            <a:ext cx="1127125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157"/>
          <p:cNvSpPr>
            <a:spLocks noChangeArrowheads="1"/>
          </p:cNvSpPr>
          <p:nvPr/>
        </p:nvSpPr>
        <p:spPr bwMode="auto">
          <a:xfrm>
            <a:off x="9116580" y="88902"/>
            <a:ext cx="289212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ru-RU" altLang="ru-RU" sz="32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0" y="11761"/>
            <a:ext cx="9906000" cy="472084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50000">
                <a:schemeClr val="bg1"/>
              </a:gs>
              <a:gs pos="100000">
                <a:srgbClr val="FF7C8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632017"/>
            <a:r>
              <a:rPr lang="ru-RU" altLang="ru-RU" sz="1600" b="1" dirty="0" smtClean="0">
                <a:solidFill>
                  <a:prstClr val="black"/>
                </a:solidFill>
              </a:rPr>
              <a:t>Шапка-маска утепленная (</a:t>
            </a:r>
            <a:r>
              <a:rPr lang="ru-RU" altLang="ru-RU" sz="1600" b="1" dirty="0" err="1" smtClean="0">
                <a:solidFill>
                  <a:prstClr val="black"/>
                </a:solidFill>
              </a:rPr>
              <a:t>балаклава</a:t>
            </a:r>
            <a:r>
              <a:rPr lang="ru-RU" altLang="ru-RU" sz="1600" b="1" dirty="0" smtClean="0">
                <a:solidFill>
                  <a:prstClr val="black"/>
                </a:solidFill>
              </a:rPr>
              <a:t>)</a:t>
            </a:r>
            <a:endParaRPr lang="ru-RU" altLang="ru-RU" sz="1600" b="1" dirty="0">
              <a:solidFill>
                <a:prstClr val="black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9345488" y="76455"/>
            <a:ext cx="358775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9</a:t>
            </a:r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0623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2641</TotalTime>
  <Words>2484</Words>
  <Application>Microsoft Office PowerPoint</Application>
  <PresentationFormat>Лист A4 (210x297 мм)</PresentationFormat>
  <Paragraphs>556</Paragraphs>
  <Slides>39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152</cp:revision>
  <cp:lastPrinted>2017-03-14T08:23:35Z</cp:lastPrinted>
  <dcterms:created xsi:type="dcterms:W3CDTF">2017-02-08T08:27:26Z</dcterms:created>
  <dcterms:modified xsi:type="dcterms:W3CDTF">2017-03-22T14:25:00Z</dcterms:modified>
</cp:coreProperties>
</file>